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</p:sldMasterIdLst>
  <p:notesMasterIdLst>
    <p:notesMasterId r:id="rId27"/>
  </p:notesMasterIdLst>
  <p:sldIdLst>
    <p:sldId id="257" r:id="rId5"/>
    <p:sldId id="4242" r:id="rId6"/>
    <p:sldId id="4214" r:id="rId7"/>
    <p:sldId id="258" r:id="rId8"/>
    <p:sldId id="4248" r:id="rId9"/>
    <p:sldId id="4217" r:id="rId10"/>
    <p:sldId id="4252" r:id="rId11"/>
    <p:sldId id="4233" r:id="rId12"/>
    <p:sldId id="4253" r:id="rId13"/>
    <p:sldId id="4254" r:id="rId14"/>
    <p:sldId id="4255" r:id="rId15"/>
    <p:sldId id="4258" r:id="rId16"/>
    <p:sldId id="4259" r:id="rId17"/>
    <p:sldId id="4260" r:id="rId18"/>
    <p:sldId id="4261" r:id="rId19"/>
    <p:sldId id="4263" r:id="rId20"/>
    <p:sldId id="4262" r:id="rId21"/>
    <p:sldId id="4265" r:id="rId22"/>
    <p:sldId id="4266" r:id="rId23"/>
    <p:sldId id="4267" r:id="rId24"/>
    <p:sldId id="4268" r:id="rId25"/>
    <p:sldId id="4269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len Pérez Hernández" initials="MPH" lastIdx="1" clrIdx="0">
    <p:extLst>
      <p:ext uri="{19B8F6BF-5375-455C-9EA6-DF929625EA0E}">
        <p15:presenceInfo xmlns:p15="http://schemas.microsoft.com/office/powerpoint/2012/main" userId="c1a7110d9aae0f0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662336-8547-BCB2-627A-127D68BFE1DE}" v="53" dt="2025-07-21T11:32:48.2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verne Walker" userId="d5031133-77de-4c48-bdfe-f61d33eb3bed" providerId="ADAL" clId="{C745C2B7-5163-467C-8427-BDDDC3C65A30}"/>
    <pc:docChg chg="custSel modSld">
      <pc:chgData name="Laverne Walker" userId="d5031133-77de-4c48-bdfe-f61d33eb3bed" providerId="ADAL" clId="{C745C2B7-5163-467C-8427-BDDDC3C65A30}" dt="2025-07-18T21:52:38.381" v="9" actId="255"/>
      <pc:docMkLst>
        <pc:docMk/>
      </pc:docMkLst>
      <pc:sldChg chg="modSp mod">
        <pc:chgData name="Laverne Walker" userId="d5031133-77de-4c48-bdfe-f61d33eb3bed" providerId="ADAL" clId="{C745C2B7-5163-467C-8427-BDDDC3C65A30}" dt="2025-07-18T21:52:38.381" v="9" actId="255"/>
        <pc:sldMkLst>
          <pc:docMk/>
          <pc:sldMk cId="1757997071" sldId="4269"/>
        </pc:sldMkLst>
        <pc:spChg chg="mod">
          <ac:chgData name="Laverne Walker" userId="d5031133-77de-4c48-bdfe-f61d33eb3bed" providerId="ADAL" clId="{C745C2B7-5163-467C-8427-BDDDC3C65A30}" dt="2025-07-18T21:50:32.113" v="7" actId="1076"/>
          <ac:spMkLst>
            <pc:docMk/>
            <pc:sldMk cId="1757997071" sldId="4269"/>
            <ac:spMk id="6" creationId="{C155B951-FFC6-41BD-B690-FDA3D25FC761}"/>
          </ac:spMkLst>
        </pc:spChg>
        <pc:spChg chg="mod">
          <ac:chgData name="Laverne Walker" userId="d5031133-77de-4c48-bdfe-f61d33eb3bed" providerId="ADAL" clId="{C745C2B7-5163-467C-8427-BDDDC3C65A30}" dt="2025-07-18T21:52:38.381" v="9" actId="255"/>
          <ac:spMkLst>
            <pc:docMk/>
            <pc:sldMk cId="1757997071" sldId="4269"/>
            <ac:spMk id="9" creationId="{CFA8804D-1380-45AB-8455-63C349335A25}"/>
          </ac:spMkLst>
        </pc:spChg>
      </pc:sldChg>
    </pc:docChg>
  </pc:docChgLst>
  <pc:docChgLst>
    <pc:chgData name="Laverne Walker" userId="S::laverne.walker@un.org::d5031133-77de-4c48-bdfe-f61d33eb3bed" providerId="AD" clId="Web-{48662336-8547-BCB2-627A-127D68BFE1DE}"/>
    <pc:docChg chg="modSld">
      <pc:chgData name="Laverne Walker" userId="S::laverne.walker@un.org::d5031133-77de-4c48-bdfe-f61d33eb3bed" providerId="AD" clId="Web-{48662336-8547-BCB2-627A-127D68BFE1DE}" dt="2025-07-21T11:32:48.264" v="44" actId="20577"/>
      <pc:docMkLst>
        <pc:docMk/>
      </pc:docMkLst>
      <pc:sldChg chg="modSp">
        <pc:chgData name="Laverne Walker" userId="S::laverne.walker@un.org::d5031133-77de-4c48-bdfe-f61d33eb3bed" providerId="AD" clId="Web-{48662336-8547-BCB2-627A-127D68BFE1DE}" dt="2025-07-21T11:32:48.264" v="44" actId="20577"/>
        <pc:sldMkLst>
          <pc:docMk/>
          <pc:sldMk cId="1757997071" sldId="4269"/>
        </pc:sldMkLst>
        <pc:spChg chg="mod">
          <ac:chgData name="Laverne Walker" userId="S::laverne.walker@un.org::d5031133-77de-4c48-bdfe-f61d33eb3bed" providerId="AD" clId="Web-{48662336-8547-BCB2-627A-127D68BFE1DE}" dt="2025-07-21T11:32:48.264" v="44" actId="20577"/>
          <ac:spMkLst>
            <pc:docMk/>
            <pc:sldMk cId="1757997071" sldId="4269"/>
            <ac:spMk id="9" creationId="{CFA8804D-1380-45AB-8455-63C349335A2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D6F1FB-4A4D-40DB-A1D0-27F0E97F17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604379-6173-45B1-B307-DA9A8691DAD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2400" b="1" u="none" noProof="0" dirty="0">
              <a:solidFill>
                <a:srgbClr val="FFFF00"/>
              </a:solidFill>
            </a:rPr>
            <a:t>Objetivos</a:t>
          </a:r>
          <a:r>
            <a:rPr lang="es-ES" sz="2000" b="1" u="none" noProof="0" dirty="0">
              <a:solidFill>
                <a:srgbClr val="FFFF00"/>
              </a:solidFill>
            </a:rPr>
            <a:t> </a:t>
          </a:r>
          <a:r>
            <a:rPr lang="es-ES" sz="2400" b="1" u="none" noProof="0" dirty="0">
              <a:solidFill>
                <a:srgbClr val="FFFF00"/>
              </a:solidFill>
            </a:rPr>
            <a:t>Específicos:</a:t>
          </a:r>
          <a:endParaRPr lang="es-ES" sz="2400" noProof="0" dirty="0"/>
        </a:p>
      </dgm:t>
    </dgm:pt>
    <dgm:pt modelId="{58939C5B-348C-4FD0-A940-3ACF3E3BE921}" type="parTrans" cxnId="{5A3183EC-7118-460D-BD3B-352FDD3DA94B}">
      <dgm:prSet/>
      <dgm:spPr/>
      <dgm:t>
        <a:bodyPr/>
        <a:lstStyle/>
        <a:p>
          <a:endParaRPr lang="es-ES" sz="2000" noProof="0" dirty="0"/>
        </a:p>
      </dgm:t>
    </dgm:pt>
    <dgm:pt modelId="{3D29DBB6-1144-465D-A1EB-D41B73689D70}" type="sibTrans" cxnId="{5A3183EC-7118-460D-BD3B-352FDD3DA94B}">
      <dgm:prSet/>
      <dgm:spPr/>
      <dgm:t>
        <a:bodyPr/>
        <a:lstStyle/>
        <a:p>
          <a:endParaRPr lang="es-ES" sz="2000" noProof="0" dirty="0"/>
        </a:p>
      </dgm:t>
    </dgm:pt>
    <dgm:pt modelId="{BB8AC7B4-3564-4A34-A119-40F480799A1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2400" b="1" noProof="0" dirty="0"/>
            <a:t>Reducir el impacto de los contaminantes prioritarios estableciendo límites a las aguas residuales y a las emisiones y aplicando las mejores prácticas de gestión.</a:t>
          </a:r>
        </a:p>
      </dgm:t>
    </dgm:pt>
    <dgm:pt modelId="{75F32C44-930D-4752-82AE-F649D37FEBEB}" type="parTrans" cxnId="{0E2E1BC6-0828-4692-95A0-58F648FD7710}">
      <dgm:prSet/>
      <dgm:spPr/>
      <dgm:t>
        <a:bodyPr/>
        <a:lstStyle/>
        <a:p>
          <a:endParaRPr lang="es-ES" sz="2000" noProof="0" dirty="0"/>
        </a:p>
      </dgm:t>
    </dgm:pt>
    <dgm:pt modelId="{E41CFAFA-8D2A-4963-8760-81127F1645CB}" type="sibTrans" cxnId="{0E2E1BC6-0828-4692-95A0-58F648FD7710}">
      <dgm:prSet/>
      <dgm:spPr/>
      <dgm:t>
        <a:bodyPr/>
        <a:lstStyle/>
        <a:p>
          <a:endParaRPr lang="es-ES" sz="2000" noProof="0" dirty="0"/>
        </a:p>
      </dgm:t>
    </dgm:pt>
    <dgm:pt modelId="{1A4E092D-F4AF-4BBA-AEA7-08017E61741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2400" b="1" noProof="0" dirty="0">
              <a:solidFill>
                <a:schemeClr val="bg1"/>
              </a:solidFill>
            </a:rPr>
            <a:t>Intercambio de información científica y técnica sobre la contaminación terrestre mediante la cooperación regional en materia de monitoreo e investigación.</a:t>
          </a:r>
        </a:p>
      </dgm:t>
    </dgm:pt>
    <dgm:pt modelId="{417A2806-7368-4D6C-AEE6-44D00862151B}" type="parTrans" cxnId="{CCC21B4C-BD66-4F0B-845B-684A6F31446E}">
      <dgm:prSet/>
      <dgm:spPr/>
      <dgm:t>
        <a:bodyPr/>
        <a:lstStyle/>
        <a:p>
          <a:endParaRPr lang="es-ES" sz="2000" noProof="0" dirty="0"/>
        </a:p>
      </dgm:t>
    </dgm:pt>
    <dgm:pt modelId="{8F35DEB3-918F-4514-B70B-0600DD4B2B0B}" type="sibTrans" cxnId="{CCC21B4C-BD66-4F0B-845B-684A6F31446E}">
      <dgm:prSet/>
      <dgm:spPr/>
      <dgm:t>
        <a:bodyPr/>
        <a:lstStyle/>
        <a:p>
          <a:endParaRPr lang="es-ES" sz="2000" noProof="0" dirty="0"/>
        </a:p>
      </dgm:t>
    </dgm:pt>
    <dgm:pt modelId="{031DAD62-1E5E-4B91-9F97-AEA659F91268}" type="pres">
      <dgm:prSet presAssocID="{5ED6F1FB-4A4D-40DB-A1D0-27F0E97F17A3}" presName="linear" presStyleCnt="0">
        <dgm:presLayoutVars>
          <dgm:animLvl val="lvl"/>
          <dgm:resizeHandles val="exact"/>
        </dgm:presLayoutVars>
      </dgm:prSet>
      <dgm:spPr/>
    </dgm:pt>
    <dgm:pt modelId="{92865E80-EEC3-4333-9F5B-67E681C9A2C8}" type="pres">
      <dgm:prSet presAssocID="{C3604379-6173-45B1-B307-DA9A8691DAD6}" presName="parentText" presStyleLbl="node1" presStyleIdx="0" presStyleCnt="3" custScaleY="60950" custLinFactY="-9492" custLinFactNeighborX="-139" custLinFactNeighborY="-100000">
        <dgm:presLayoutVars>
          <dgm:chMax val="0"/>
          <dgm:bulletEnabled val="1"/>
        </dgm:presLayoutVars>
      </dgm:prSet>
      <dgm:spPr/>
    </dgm:pt>
    <dgm:pt modelId="{ACB80ADB-72F7-404B-B34D-F23CB27C3ABE}" type="pres">
      <dgm:prSet presAssocID="{3D29DBB6-1144-465D-A1EB-D41B73689D70}" presName="spacer" presStyleCnt="0"/>
      <dgm:spPr/>
    </dgm:pt>
    <dgm:pt modelId="{E70149D4-F24B-473D-957D-262F3F37C296}" type="pres">
      <dgm:prSet presAssocID="{BB8AC7B4-3564-4A34-A119-40F480799A11}" presName="parentText" presStyleLbl="node1" presStyleIdx="1" presStyleCnt="3" custLinFactY="-7183" custLinFactNeighborX="-83" custLinFactNeighborY="-100000">
        <dgm:presLayoutVars>
          <dgm:chMax val="0"/>
          <dgm:bulletEnabled val="1"/>
        </dgm:presLayoutVars>
      </dgm:prSet>
      <dgm:spPr/>
    </dgm:pt>
    <dgm:pt modelId="{74DCA9E3-8FEF-4C80-82B0-844A685FF9DC}" type="pres">
      <dgm:prSet presAssocID="{E41CFAFA-8D2A-4963-8760-81127F1645CB}" presName="spacer" presStyleCnt="0"/>
      <dgm:spPr/>
    </dgm:pt>
    <dgm:pt modelId="{AFEF740F-09A5-49DA-85BB-FB89968AF572}" type="pres">
      <dgm:prSet presAssocID="{1A4E092D-F4AF-4BBA-AEA7-08017E617419}" presName="parentText" presStyleLbl="node1" presStyleIdx="2" presStyleCnt="3" custLinFactY="-6168" custLinFactNeighborY="-100000">
        <dgm:presLayoutVars>
          <dgm:chMax val="0"/>
          <dgm:bulletEnabled val="1"/>
        </dgm:presLayoutVars>
      </dgm:prSet>
      <dgm:spPr/>
    </dgm:pt>
  </dgm:ptLst>
  <dgm:cxnLst>
    <dgm:cxn modelId="{D51BA843-8E94-46E2-92B2-AF636AEFFFE1}" type="presOf" srcId="{5ED6F1FB-4A4D-40DB-A1D0-27F0E97F17A3}" destId="{031DAD62-1E5E-4B91-9F97-AEA659F91268}" srcOrd="0" destOrd="0" presId="urn:microsoft.com/office/officeart/2005/8/layout/vList2"/>
    <dgm:cxn modelId="{CCC21B4C-BD66-4F0B-845B-684A6F31446E}" srcId="{5ED6F1FB-4A4D-40DB-A1D0-27F0E97F17A3}" destId="{1A4E092D-F4AF-4BBA-AEA7-08017E617419}" srcOrd="2" destOrd="0" parTransId="{417A2806-7368-4D6C-AEE6-44D00862151B}" sibTransId="{8F35DEB3-918F-4514-B70B-0600DD4B2B0B}"/>
    <dgm:cxn modelId="{62D6AA58-27E2-49EA-96AD-ACF3D5B921FC}" type="presOf" srcId="{BB8AC7B4-3564-4A34-A119-40F480799A11}" destId="{E70149D4-F24B-473D-957D-262F3F37C296}" srcOrd="0" destOrd="0" presId="urn:microsoft.com/office/officeart/2005/8/layout/vList2"/>
    <dgm:cxn modelId="{4229758C-0095-4DCB-9E60-7BBED5850BDD}" type="presOf" srcId="{1A4E092D-F4AF-4BBA-AEA7-08017E617419}" destId="{AFEF740F-09A5-49DA-85BB-FB89968AF572}" srcOrd="0" destOrd="0" presId="urn:microsoft.com/office/officeart/2005/8/layout/vList2"/>
    <dgm:cxn modelId="{0E2E1BC6-0828-4692-95A0-58F648FD7710}" srcId="{5ED6F1FB-4A4D-40DB-A1D0-27F0E97F17A3}" destId="{BB8AC7B4-3564-4A34-A119-40F480799A11}" srcOrd="1" destOrd="0" parTransId="{75F32C44-930D-4752-82AE-F649D37FEBEB}" sibTransId="{E41CFAFA-8D2A-4963-8760-81127F1645CB}"/>
    <dgm:cxn modelId="{6CD9C8D2-CB6E-4455-813A-AC14FCA8E3AF}" type="presOf" srcId="{C3604379-6173-45B1-B307-DA9A8691DAD6}" destId="{92865E80-EEC3-4333-9F5B-67E681C9A2C8}" srcOrd="0" destOrd="0" presId="urn:microsoft.com/office/officeart/2005/8/layout/vList2"/>
    <dgm:cxn modelId="{5A3183EC-7118-460D-BD3B-352FDD3DA94B}" srcId="{5ED6F1FB-4A4D-40DB-A1D0-27F0E97F17A3}" destId="{C3604379-6173-45B1-B307-DA9A8691DAD6}" srcOrd="0" destOrd="0" parTransId="{58939C5B-348C-4FD0-A940-3ACF3E3BE921}" sibTransId="{3D29DBB6-1144-465D-A1EB-D41B73689D70}"/>
    <dgm:cxn modelId="{A81C488E-6A1A-44B7-B88F-EF7E5680FE72}" type="presParOf" srcId="{031DAD62-1E5E-4B91-9F97-AEA659F91268}" destId="{92865E80-EEC3-4333-9F5B-67E681C9A2C8}" srcOrd="0" destOrd="0" presId="urn:microsoft.com/office/officeart/2005/8/layout/vList2"/>
    <dgm:cxn modelId="{4528121E-8938-4F3B-BFFF-03004ACE7885}" type="presParOf" srcId="{031DAD62-1E5E-4B91-9F97-AEA659F91268}" destId="{ACB80ADB-72F7-404B-B34D-F23CB27C3ABE}" srcOrd="1" destOrd="0" presId="urn:microsoft.com/office/officeart/2005/8/layout/vList2"/>
    <dgm:cxn modelId="{3FD3556E-1766-4125-A2D7-3ED985E7DA2A}" type="presParOf" srcId="{031DAD62-1E5E-4B91-9F97-AEA659F91268}" destId="{E70149D4-F24B-473D-957D-262F3F37C296}" srcOrd="2" destOrd="0" presId="urn:microsoft.com/office/officeart/2005/8/layout/vList2"/>
    <dgm:cxn modelId="{E275F7A4-D43E-445D-8141-7707559F8DBB}" type="presParOf" srcId="{031DAD62-1E5E-4B91-9F97-AEA659F91268}" destId="{74DCA9E3-8FEF-4C80-82B0-844A685FF9DC}" srcOrd="3" destOrd="0" presId="urn:microsoft.com/office/officeart/2005/8/layout/vList2"/>
    <dgm:cxn modelId="{67CE4631-B158-4612-AC9B-7FBCB8D239F9}" type="presParOf" srcId="{031DAD62-1E5E-4B91-9F97-AEA659F91268}" destId="{AFEF740F-09A5-49DA-85BB-FB89968AF57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FAB7B0-AD0D-4597-B51A-9E2FBC13D442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8E408044-F28C-4C12-8F4A-D13742D95E50}">
      <dgm:prSet phldrT="[Texto]" custT="1"/>
      <dgm:spPr/>
      <dgm:t>
        <a:bodyPr/>
        <a:lstStyle/>
        <a:p>
          <a:r>
            <a:rPr lang="es-ES" sz="2000" b="1" dirty="0"/>
            <a:t>Anexo I</a:t>
          </a:r>
        </a:p>
        <a:p>
          <a:r>
            <a:rPr lang="es-ES" sz="2000" b="1" dirty="0"/>
            <a:t>Fuentes, actividades y contaminantes de preocupación </a:t>
          </a:r>
        </a:p>
      </dgm:t>
    </dgm:pt>
    <dgm:pt modelId="{CCF95CD3-9FCC-4082-A485-529706C3E45F}" type="parTrans" cxnId="{B45B5A49-CDD7-4D2E-B282-F0D84F3C285A}">
      <dgm:prSet/>
      <dgm:spPr/>
      <dgm:t>
        <a:bodyPr/>
        <a:lstStyle/>
        <a:p>
          <a:endParaRPr lang="es-ES" sz="1600"/>
        </a:p>
      </dgm:t>
    </dgm:pt>
    <dgm:pt modelId="{E9480C42-2AAD-4B25-8674-4CE244E4BFD1}" type="sibTrans" cxnId="{B45B5A49-CDD7-4D2E-B282-F0D84F3C285A}">
      <dgm:prSet/>
      <dgm:spPr/>
      <dgm:t>
        <a:bodyPr/>
        <a:lstStyle/>
        <a:p>
          <a:endParaRPr lang="es-ES" sz="1600"/>
        </a:p>
      </dgm:t>
    </dgm:pt>
    <dgm:pt modelId="{4F5E324D-C6D7-4D70-9733-B60081E0165B}">
      <dgm:prSet phldrT="[Texto]" custT="1"/>
      <dgm:spPr/>
      <dgm:t>
        <a:bodyPr/>
        <a:lstStyle/>
        <a:p>
          <a:r>
            <a:rPr lang="es-VE" sz="1800" dirty="0"/>
            <a:t>Establece una lista de actividades terrestres que afectan la zona de aplicación del Convenio (Región del Gran Caribe).</a:t>
          </a:r>
          <a:endParaRPr lang="es-ES" sz="1800" dirty="0"/>
        </a:p>
      </dgm:t>
    </dgm:pt>
    <dgm:pt modelId="{91643BC6-C25C-4DA0-8417-7E558C8ADA39}" type="parTrans" cxnId="{90A7A26B-392E-44A9-81EC-6A3200EFBACB}">
      <dgm:prSet/>
      <dgm:spPr/>
      <dgm:t>
        <a:bodyPr/>
        <a:lstStyle/>
        <a:p>
          <a:endParaRPr lang="es-ES" sz="1600"/>
        </a:p>
      </dgm:t>
    </dgm:pt>
    <dgm:pt modelId="{F06C8076-BDDC-4515-AAF9-DE8E5875913A}" type="sibTrans" cxnId="{90A7A26B-392E-44A9-81EC-6A3200EFBACB}">
      <dgm:prSet/>
      <dgm:spPr/>
      <dgm:t>
        <a:bodyPr/>
        <a:lstStyle/>
        <a:p>
          <a:endParaRPr lang="es-ES" sz="1600"/>
        </a:p>
      </dgm:t>
    </dgm:pt>
    <dgm:pt modelId="{4FA8A1CF-9D07-4E51-92F2-765649C7CA77}">
      <dgm:prSet phldrT="[Texto]" custT="1"/>
      <dgm:spPr/>
      <dgm:t>
        <a:bodyPr/>
        <a:lstStyle/>
        <a:p>
          <a:r>
            <a:rPr lang="es-ES" sz="2000" b="1" dirty="0"/>
            <a:t>Anexo II</a:t>
          </a:r>
        </a:p>
        <a:p>
          <a:r>
            <a:rPr lang="es-ES" sz="2000" b="1" dirty="0"/>
            <a:t>Factores para evaluar las fuentes </a:t>
          </a:r>
        </a:p>
      </dgm:t>
    </dgm:pt>
    <dgm:pt modelId="{0F61BFA6-8CC2-47F2-9951-6EBDBBFEAA96}" type="parTrans" cxnId="{4319B232-80B8-4ADF-8036-B275BFAC92B4}">
      <dgm:prSet/>
      <dgm:spPr/>
      <dgm:t>
        <a:bodyPr/>
        <a:lstStyle/>
        <a:p>
          <a:endParaRPr lang="es-ES" sz="1600"/>
        </a:p>
      </dgm:t>
    </dgm:pt>
    <dgm:pt modelId="{328592F4-6A84-40E3-875A-5BA5E6754674}" type="sibTrans" cxnId="{4319B232-80B8-4ADF-8036-B275BFAC92B4}">
      <dgm:prSet/>
      <dgm:spPr/>
      <dgm:t>
        <a:bodyPr/>
        <a:lstStyle/>
        <a:p>
          <a:endParaRPr lang="es-ES" sz="1600"/>
        </a:p>
      </dgm:t>
    </dgm:pt>
    <dgm:pt modelId="{18235FC5-88DF-4EFA-85A6-DC9825D14448}">
      <dgm:prSet phldrT="[Texto]" custT="1"/>
      <dgm:spPr/>
      <dgm:t>
        <a:bodyPr/>
        <a:lstStyle/>
        <a:p>
          <a:r>
            <a:rPr lang="es-VE" sz="1800" dirty="0"/>
            <a:t>Establece los factores que hay que considerar para evaluar las fuentes definidas en el Anexo I</a:t>
          </a:r>
          <a:endParaRPr lang="es-ES" sz="1800" dirty="0"/>
        </a:p>
      </dgm:t>
    </dgm:pt>
    <dgm:pt modelId="{6997850C-EBA4-49AE-8AB1-7357C2C19300}" type="parTrans" cxnId="{CEDDB485-649F-4364-9891-CC2B1989DEEA}">
      <dgm:prSet/>
      <dgm:spPr/>
      <dgm:t>
        <a:bodyPr/>
        <a:lstStyle/>
        <a:p>
          <a:endParaRPr lang="es-ES" sz="1600"/>
        </a:p>
      </dgm:t>
    </dgm:pt>
    <dgm:pt modelId="{D3FE8877-BC04-41C4-81D5-21396A6F3831}" type="sibTrans" cxnId="{CEDDB485-649F-4364-9891-CC2B1989DEEA}">
      <dgm:prSet/>
      <dgm:spPr/>
      <dgm:t>
        <a:bodyPr/>
        <a:lstStyle/>
        <a:p>
          <a:endParaRPr lang="es-ES" sz="1600"/>
        </a:p>
      </dgm:t>
    </dgm:pt>
    <dgm:pt modelId="{5210C710-A62A-4782-9898-FC9F2CFB9F85}">
      <dgm:prSet phldrT="[Texto]" custT="1"/>
      <dgm:spPr/>
      <dgm:t>
        <a:bodyPr/>
        <a:lstStyle/>
        <a:p>
          <a:r>
            <a:rPr lang="es-ES" sz="2000" b="1" dirty="0"/>
            <a:t>Anexo III</a:t>
          </a:r>
        </a:p>
        <a:p>
          <a:r>
            <a:rPr lang="es-ES" sz="2000" b="1" dirty="0"/>
            <a:t>Aguas Residuales domesticas</a:t>
          </a:r>
        </a:p>
      </dgm:t>
    </dgm:pt>
    <dgm:pt modelId="{DA2E7072-80F2-40E4-ABF0-388B7C6EE247}" type="parTrans" cxnId="{083BA50B-6252-4BB6-B10D-1614DB72CFCA}">
      <dgm:prSet/>
      <dgm:spPr/>
      <dgm:t>
        <a:bodyPr/>
        <a:lstStyle/>
        <a:p>
          <a:endParaRPr lang="es-ES" sz="1600"/>
        </a:p>
      </dgm:t>
    </dgm:pt>
    <dgm:pt modelId="{1A100FFC-1346-4D52-95BE-6CB3DD223372}" type="sibTrans" cxnId="{083BA50B-6252-4BB6-B10D-1614DB72CFCA}">
      <dgm:prSet/>
      <dgm:spPr/>
      <dgm:t>
        <a:bodyPr/>
        <a:lstStyle/>
        <a:p>
          <a:endParaRPr lang="es-ES" sz="1600"/>
        </a:p>
      </dgm:t>
    </dgm:pt>
    <dgm:pt modelId="{8B2C5D97-8BA6-4F81-9B7E-C93BACF020DC}">
      <dgm:prSet phldrT="[Texto]" custT="1"/>
      <dgm:spPr/>
      <dgm:t>
        <a:bodyPr/>
        <a:lstStyle/>
        <a:p>
          <a:pPr algn="l">
            <a:lnSpc>
              <a:spcPct val="90000"/>
            </a:lnSpc>
          </a:pPr>
          <a:r>
            <a:rPr lang="es-VE" sz="1800" dirty="0"/>
            <a:t>Define aguas residuales domesticas</a:t>
          </a:r>
          <a:endParaRPr lang="es-ES" sz="1800" u="sng" dirty="0"/>
        </a:p>
      </dgm:t>
    </dgm:pt>
    <dgm:pt modelId="{52AB3563-BEDE-4D6F-906D-188A969E4794}" type="parTrans" cxnId="{36A46E0B-F9F4-4DA9-BF7F-F52549DD1A38}">
      <dgm:prSet/>
      <dgm:spPr/>
      <dgm:t>
        <a:bodyPr/>
        <a:lstStyle/>
        <a:p>
          <a:endParaRPr lang="es-ES" sz="1600"/>
        </a:p>
      </dgm:t>
    </dgm:pt>
    <dgm:pt modelId="{0B9E9EA8-759A-462D-A0FF-BE6109FD0190}" type="sibTrans" cxnId="{36A46E0B-F9F4-4DA9-BF7F-F52549DD1A38}">
      <dgm:prSet/>
      <dgm:spPr/>
      <dgm:t>
        <a:bodyPr/>
        <a:lstStyle/>
        <a:p>
          <a:endParaRPr lang="es-ES" sz="1600"/>
        </a:p>
      </dgm:t>
    </dgm:pt>
    <dgm:pt modelId="{96D17972-C6A1-4439-8DFD-F7B111789AAF}">
      <dgm:prSet phldrT="[Texto]" custT="1"/>
      <dgm:spPr/>
      <dgm:t>
        <a:bodyPr/>
        <a:lstStyle/>
        <a:p>
          <a:pPr algn="l">
            <a:lnSpc>
              <a:spcPct val="90000"/>
            </a:lnSpc>
          </a:pPr>
          <a:r>
            <a:rPr lang="es-ES" sz="1800" dirty="0"/>
            <a:t>Define los limites para el vertimiento de aguas residuales domesticas en aguas de Clase I y Clase II</a:t>
          </a:r>
        </a:p>
      </dgm:t>
    </dgm:pt>
    <dgm:pt modelId="{BCA868A6-92AF-4CAB-8EA7-5C40ED923B85}" type="parTrans" cxnId="{E3756024-6C46-4526-B350-212B9E28E9A1}">
      <dgm:prSet/>
      <dgm:spPr/>
      <dgm:t>
        <a:bodyPr/>
        <a:lstStyle/>
        <a:p>
          <a:endParaRPr lang="es-ES" sz="1600"/>
        </a:p>
      </dgm:t>
    </dgm:pt>
    <dgm:pt modelId="{E88EF912-5A19-4ABC-9A12-C46B95112A84}" type="sibTrans" cxnId="{E3756024-6C46-4526-B350-212B9E28E9A1}">
      <dgm:prSet/>
      <dgm:spPr/>
      <dgm:t>
        <a:bodyPr/>
        <a:lstStyle/>
        <a:p>
          <a:endParaRPr lang="es-ES" sz="1600"/>
        </a:p>
      </dgm:t>
    </dgm:pt>
    <dgm:pt modelId="{D2351CA9-DC86-43A4-8E44-21C3620CB0AB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ES" sz="2000" b="1" dirty="0"/>
            <a:t>Anexo IV</a:t>
          </a:r>
        </a:p>
        <a:p>
          <a:pPr>
            <a:lnSpc>
              <a:spcPct val="100000"/>
            </a:lnSpc>
          </a:pPr>
          <a:r>
            <a:rPr lang="es-ES" sz="2000" b="1" dirty="0"/>
            <a:t>Fuentes no puntuales de contaminación marina</a:t>
          </a:r>
        </a:p>
      </dgm:t>
    </dgm:pt>
    <dgm:pt modelId="{6DE4BDD8-76FF-4F41-9175-7927286D1B14}" type="parTrans" cxnId="{0F320642-62C5-4048-A0DA-B89B61E3EA17}">
      <dgm:prSet/>
      <dgm:spPr/>
      <dgm:t>
        <a:bodyPr/>
        <a:lstStyle/>
        <a:p>
          <a:endParaRPr lang="es-ES" sz="1600"/>
        </a:p>
      </dgm:t>
    </dgm:pt>
    <dgm:pt modelId="{EAB9B46A-403F-459C-B865-B8AB8608752D}" type="sibTrans" cxnId="{0F320642-62C5-4048-A0DA-B89B61E3EA17}">
      <dgm:prSet/>
      <dgm:spPr/>
      <dgm:t>
        <a:bodyPr/>
        <a:lstStyle/>
        <a:p>
          <a:endParaRPr lang="es-ES" sz="1600"/>
        </a:p>
      </dgm:t>
    </dgm:pt>
    <dgm:pt modelId="{15FE1176-AD84-4F2A-BC5C-802A6FFA78A8}">
      <dgm:prSet phldrT="[Texto]" custT="1"/>
      <dgm:spPr/>
      <dgm:t>
        <a:bodyPr/>
        <a:lstStyle/>
        <a:p>
          <a:r>
            <a:rPr lang="es-ES" sz="1800" dirty="0"/>
            <a:t>Establece los contaminantes que son de preocupación</a:t>
          </a:r>
        </a:p>
      </dgm:t>
    </dgm:pt>
    <dgm:pt modelId="{7EE3E60C-22CD-4D0B-B96C-BB165D635E67}" type="parTrans" cxnId="{1CE8F6F1-1809-4CD0-A4BA-5E773C52CEDF}">
      <dgm:prSet/>
      <dgm:spPr/>
      <dgm:t>
        <a:bodyPr/>
        <a:lstStyle/>
        <a:p>
          <a:endParaRPr lang="es-ES" sz="1600"/>
        </a:p>
      </dgm:t>
    </dgm:pt>
    <dgm:pt modelId="{261FE32C-844F-4AA8-92D0-216766516251}" type="sibTrans" cxnId="{1CE8F6F1-1809-4CD0-A4BA-5E773C52CEDF}">
      <dgm:prSet/>
      <dgm:spPr/>
      <dgm:t>
        <a:bodyPr/>
        <a:lstStyle/>
        <a:p>
          <a:endParaRPr lang="es-ES" sz="1600"/>
        </a:p>
      </dgm:t>
    </dgm:pt>
    <dgm:pt modelId="{0A481056-9D56-489F-BFC0-600BC8C465EB}">
      <dgm:prSet phldrT="[Texto]" custT="1"/>
      <dgm:spPr/>
      <dgm:t>
        <a:bodyPr/>
        <a:lstStyle/>
        <a:p>
          <a:endParaRPr lang="es-ES" sz="1600" dirty="0"/>
        </a:p>
      </dgm:t>
    </dgm:pt>
    <dgm:pt modelId="{C87AAF54-E7CC-4119-84B8-4B98940E0A39}" type="parTrans" cxnId="{43ADD188-AB97-4063-8D09-F4570B78EE04}">
      <dgm:prSet/>
      <dgm:spPr/>
      <dgm:t>
        <a:bodyPr/>
        <a:lstStyle/>
        <a:p>
          <a:endParaRPr lang="es-ES" sz="1600"/>
        </a:p>
      </dgm:t>
    </dgm:pt>
    <dgm:pt modelId="{56F4CF14-CF15-498D-8728-91BFFE3D3DB2}" type="sibTrans" cxnId="{43ADD188-AB97-4063-8D09-F4570B78EE04}">
      <dgm:prSet/>
      <dgm:spPr/>
      <dgm:t>
        <a:bodyPr/>
        <a:lstStyle/>
        <a:p>
          <a:endParaRPr lang="es-ES" sz="1600"/>
        </a:p>
      </dgm:t>
    </dgm:pt>
    <dgm:pt modelId="{10DA350B-1AD9-4FC8-B1EE-37DBD23ADBF0}">
      <dgm:prSet phldrT="[Texto]" custT="1"/>
      <dgm:spPr/>
      <dgm:t>
        <a:bodyPr/>
        <a:lstStyle/>
        <a:p>
          <a:r>
            <a:rPr lang="es-ES" sz="1800" i="1" dirty="0"/>
            <a:t>Características y composición de los desechos.</a:t>
          </a:r>
        </a:p>
      </dgm:t>
    </dgm:pt>
    <dgm:pt modelId="{77E35CAA-D0D4-4FA6-A48E-C7C0DE5E8397}" type="parTrans" cxnId="{87F82EF1-C183-4559-9809-A695F10C6FDB}">
      <dgm:prSet/>
      <dgm:spPr/>
      <dgm:t>
        <a:bodyPr/>
        <a:lstStyle/>
        <a:p>
          <a:endParaRPr lang="es-ES" sz="1600"/>
        </a:p>
      </dgm:t>
    </dgm:pt>
    <dgm:pt modelId="{5869BA75-BC41-4EEF-A7A2-771B19832161}" type="sibTrans" cxnId="{87F82EF1-C183-4559-9809-A695F10C6FDB}">
      <dgm:prSet/>
      <dgm:spPr/>
      <dgm:t>
        <a:bodyPr/>
        <a:lstStyle/>
        <a:p>
          <a:endParaRPr lang="es-ES" sz="1600"/>
        </a:p>
      </dgm:t>
    </dgm:pt>
    <dgm:pt modelId="{D6115264-5C9A-45C9-8072-57126BD3E492}">
      <dgm:prSet phldrT="[Texto]" custT="1"/>
      <dgm:spPr/>
      <dgm:t>
        <a:bodyPr/>
        <a:lstStyle/>
        <a:p>
          <a:r>
            <a:rPr lang="es-ES" sz="1800" i="1" dirty="0"/>
            <a:t>Tecnologías de tratamientos</a:t>
          </a:r>
        </a:p>
      </dgm:t>
    </dgm:pt>
    <dgm:pt modelId="{948A2745-070B-4FC3-91B1-D72236240DCC}" type="parTrans" cxnId="{96EA0393-139E-4F7F-9417-C28D50675D28}">
      <dgm:prSet/>
      <dgm:spPr/>
      <dgm:t>
        <a:bodyPr/>
        <a:lstStyle/>
        <a:p>
          <a:endParaRPr lang="es-ES" sz="1600"/>
        </a:p>
      </dgm:t>
    </dgm:pt>
    <dgm:pt modelId="{F2DA4BC2-A2B4-4339-8501-01760293E9B7}" type="sibTrans" cxnId="{96EA0393-139E-4F7F-9417-C28D50675D28}">
      <dgm:prSet/>
      <dgm:spPr/>
      <dgm:t>
        <a:bodyPr/>
        <a:lstStyle/>
        <a:p>
          <a:endParaRPr lang="es-ES" sz="1600"/>
        </a:p>
      </dgm:t>
    </dgm:pt>
    <dgm:pt modelId="{D0CD069A-7585-4A71-AD24-C8F7317DF0E7}">
      <dgm:prSet phldrT="[Texto]" custT="1"/>
      <dgm:spPr/>
      <dgm:t>
        <a:bodyPr/>
        <a:lstStyle/>
        <a:p>
          <a:pPr algn="l">
            <a:lnSpc>
              <a:spcPct val="100000"/>
            </a:lnSpc>
          </a:pPr>
          <a:r>
            <a:rPr lang="es-VE" sz="1800" dirty="0"/>
            <a:t>Define aguas de la zona de aplicación del Convenio en Clase I y Clase II. </a:t>
          </a:r>
          <a:endParaRPr lang="es-ES" sz="1800" dirty="0"/>
        </a:p>
      </dgm:t>
    </dgm:pt>
    <dgm:pt modelId="{25B909CA-D113-42AA-9717-E932600406C4}" type="parTrans" cxnId="{5E0C6E9C-3DA5-4E30-9C12-C16DD37002AB}">
      <dgm:prSet/>
      <dgm:spPr/>
      <dgm:t>
        <a:bodyPr/>
        <a:lstStyle/>
        <a:p>
          <a:endParaRPr lang="es-ES" sz="1600"/>
        </a:p>
      </dgm:t>
    </dgm:pt>
    <dgm:pt modelId="{0EA715C1-611F-45E3-9EEB-C84E95BC3B5D}" type="sibTrans" cxnId="{5E0C6E9C-3DA5-4E30-9C12-C16DD37002AB}">
      <dgm:prSet/>
      <dgm:spPr/>
      <dgm:t>
        <a:bodyPr/>
        <a:lstStyle/>
        <a:p>
          <a:endParaRPr lang="es-ES" sz="1600"/>
        </a:p>
      </dgm:t>
    </dgm:pt>
    <dgm:pt modelId="{20F5FAC9-1DA1-4763-AE3B-90C6E4BAF9F6}">
      <dgm:prSet phldrT="[Texto]" custT="1"/>
      <dgm:spPr/>
      <dgm:t>
        <a:bodyPr/>
        <a:lstStyle/>
        <a:p>
          <a:pPr algn="l">
            <a:lnSpc>
              <a:spcPct val="90000"/>
            </a:lnSpc>
          </a:pPr>
          <a:r>
            <a:rPr lang="es-ES" sz="1800" dirty="0"/>
            <a:t>Define los periodos de implementación y  prórroga para cumplir con los limites de vertimientos</a:t>
          </a:r>
        </a:p>
      </dgm:t>
    </dgm:pt>
    <dgm:pt modelId="{48386D88-1C0A-4194-A4D8-62516C02CBA3}" type="parTrans" cxnId="{750C1565-E82C-48DA-97CE-0F3CB853E55C}">
      <dgm:prSet/>
      <dgm:spPr/>
      <dgm:t>
        <a:bodyPr/>
        <a:lstStyle/>
        <a:p>
          <a:endParaRPr lang="es-ES" sz="1600"/>
        </a:p>
      </dgm:t>
    </dgm:pt>
    <dgm:pt modelId="{28DD9422-A959-4464-BC0D-8A806D47DC4C}" type="sibTrans" cxnId="{750C1565-E82C-48DA-97CE-0F3CB853E55C}">
      <dgm:prSet/>
      <dgm:spPr/>
      <dgm:t>
        <a:bodyPr/>
        <a:lstStyle/>
        <a:p>
          <a:endParaRPr lang="es-ES" sz="1600"/>
        </a:p>
      </dgm:t>
    </dgm:pt>
    <dgm:pt modelId="{CEE82685-2FDA-4B9C-912A-B076C678A2B4}">
      <dgm:prSet custT="1"/>
      <dgm:spPr/>
      <dgm:t>
        <a:bodyPr/>
        <a:lstStyle/>
        <a:p>
          <a:pPr algn="l"/>
          <a:r>
            <a:rPr lang="es-VE" sz="1800" dirty="0"/>
            <a:t>Define fuentes no puntales de contaminación</a:t>
          </a:r>
          <a:endParaRPr lang="es-ES" sz="1800" dirty="0"/>
        </a:p>
      </dgm:t>
    </dgm:pt>
    <dgm:pt modelId="{FB657302-32A3-4211-9368-86A13BC7F088}" type="parTrans" cxnId="{306C9A22-86E7-4B94-9332-7A54B0BFB788}">
      <dgm:prSet/>
      <dgm:spPr/>
      <dgm:t>
        <a:bodyPr/>
        <a:lstStyle/>
        <a:p>
          <a:endParaRPr lang="es-ES" sz="1600"/>
        </a:p>
      </dgm:t>
    </dgm:pt>
    <dgm:pt modelId="{D2EEAD52-C1CC-4D0C-A502-52CB2BB6AA2C}" type="sibTrans" cxnId="{306C9A22-86E7-4B94-9332-7A54B0BFB788}">
      <dgm:prSet/>
      <dgm:spPr/>
      <dgm:t>
        <a:bodyPr/>
        <a:lstStyle/>
        <a:p>
          <a:endParaRPr lang="es-ES" sz="1600"/>
        </a:p>
      </dgm:t>
    </dgm:pt>
    <dgm:pt modelId="{0F05C7FB-E8A1-4668-879F-AC85BCDE1CB9}">
      <dgm:prSet custT="1"/>
      <dgm:spPr/>
      <dgm:t>
        <a:bodyPr/>
        <a:lstStyle/>
        <a:p>
          <a:pPr algn="l"/>
          <a:r>
            <a:rPr lang="es-VE" sz="1800" dirty="0"/>
            <a:t>Establece los requisitos que deben contener los planes, programas y otras medidas para la prevención, reducción y control de las fuentes no puntuales de contaminación</a:t>
          </a:r>
          <a:endParaRPr lang="es-ES" sz="1800" dirty="0"/>
        </a:p>
      </dgm:t>
    </dgm:pt>
    <dgm:pt modelId="{88413A03-59F2-45EE-BE9C-1F04FD3115E6}" type="parTrans" cxnId="{13E5789C-BE5E-44F7-8FC5-A8962CED77A4}">
      <dgm:prSet/>
      <dgm:spPr/>
      <dgm:t>
        <a:bodyPr/>
        <a:lstStyle/>
        <a:p>
          <a:endParaRPr lang="es-ES" sz="1600"/>
        </a:p>
      </dgm:t>
    </dgm:pt>
    <dgm:pt modelId="{89865B45-602F-4406-AEE8-5924047810DE}" type="sibTrans" cxnId="{13E5789C-BE5E-44F7-8FC5-A8962CED77A4}">
      <dgm:prSet/>
      <dgm:spPr/>
      <dgm:t>
        <a:bodyPr/>
        <a:lstStyle/>
        <a:p>
          <a:endParaRPr lang="es-ES" sz="1600"/>
        </a:p>
      </dgm:t>
    </dgm:pt>
    <dgm:pt modelId="{22DB018A-0019-41A3-BDF8-36BC129ECDA0}" type="pres">
      <dgm:prSet presAssocID="{8AFAB7B0-AD0D-4597-B51A-9E2FBC13D442}" presName="Name0" presStyleCnt="0">
        <dgm:presLayoutVars>
          <dgm:dir/>
          <dgm:animLvl val="lvl"/>
          <dgm:resizeHandles val="exact"/>
        </dgm:presLayoutVars>
      </dgm:prSet>
      <dgm:spPr/>
    </dgm:pt>
    <dgm:pt modelId="{19EB74E9-37CD-4F0A-9A33-592B796ECD74}" type="pres">
      <dgm:prSet presAssocID="{8E408044-F28C-4C12-8F4A-D13742D95E50}" presName="composite" presStyleCnt="0"/>
      <dgm:spPr/>
    </dgm:pt>
    <dgm:pt modelId="{98078242-9EBE-4396-B583-C6B3301CE111}" type="pres">
      <dgm:prSet presAssocID="{8E408044-F28C-4C12-8F4A-D13742D95E50}" presName="parTx" presStyleLbl="alignNode1" presStyleIdx="0" presStyleCnt="4" custScaleX="117905" custScaleY="149916" custLinFactNeighborX="3998" custLinFactNeighborY="30165">
        <dgm:presLayoutVars>
          <dgm:chMax val="0"/>
          <dgm:chPref val="0"/>
          <dgm:bulletEnabled val="1"/>
        </dgm:presLayoutVars>
      </dgm:prSet>
      <dgm:spPr/>
    </dgm:pt>
    <dgm:pt modelId="{F985C3CF-99AE-4441-9EE0-D0E1A1C1A3A6}" type="pres">
      <dgm:prSet presAssocID="{8E408044-F28C-4C12-8F4A-D13742D95E50}" presName="desTx" presStyleLbl="alignAccFollowNode1" presStyleIdx="0" presStyleCnt="4" custScaleX="98751" custScaleY="74210" custLinFactNeighborX="7512" custLinFactNeighborY="3184">
        <dgm:presLayoutVars>
          <dgm:bulletEnabled val="1"/>
        </dgm:presLayoutVars>
      </dgm:prSet>
      <dgm:spPr/>
    </dgm:pt>
    <dgm:pt modelId="{5CFA6B37-E140-4201-948C-03E18A7A189F}" type="pres">
      <dgm:prSet presAssocID="{E9480C42-2AAD-4B25-8674-4CE244E4BFD1}" presName="space" presStyleCnt="0"/>
      <dgm:spPr/>
    </dgm:pt>
    <dgm:pt modelId="{F5B61B3A-3078-4957-8074-64D62890DD5D}" type="pres">
      <dgm:prSet presAssocID="{4FA8A1CF-9D07-4E51-92F2-765649C7CA77}" presName="composite" presStyleCnt="0"/>
      <dgm:spPr/>
    </dgm:pt>
    <dgm:pt modelId="{8306F0E3-FFC4-4BD7-96B0-0A491DA500ED}" type="pres">
      <dgm:prSet presAssocID="{4FA8A1CF-9D07-4E51-92F2-765649C7CA77}" presName="parTx" presStyleLbl="alignNode1" presStyleIdx="1" presStyleCnt="4" custScaleX="105651" custScaleY="149487" custLinFactNeighborX="-7192" custLinFactNeighborY="15701">
        <dgm:presLayoutVars>
          <dgm:chMax val="0"/>
          <dgm:chPref val="0"/>
          <dgm:bulletEnabled val="1"/>
        </dgm:presLayoutVars>
      </dgm:prSet>
      <dgm:spPr/>
    </dgm:pt>
    <dgm:pt modelId="{76AAC921-320D-4BA4-BA02-E46A61A84E0B}" type="pres">
      <dgm:prSet presAssocID="{4FA8A1CF-9D07-4E51-92F2-765649C7CA77}" presName="desTx" presStyleLbl="alignAccFollowNode1" presStyleIdx="1" presStyleCnt="4" custScaleX="108970" custScaleY="86107" custLinFactNeighborX="-5921" custLinFactNeighborY="11793">
        <dgm:presLayoutVars>
          <dgm:bulletEnabled val="1"/>
        </dgm:presLayoutVars>
      </dgm:prSet>
      <dgm:spPr/>
    </dgm:pt>
    <dgm:pt modelId="{E791A362-08E4-4318-B530-60E656F5119C}" type="pres">
      <dgm:prSet presAssocID="{328592F4-6A84-40E3-875A-5BA5E6754674}" presName="space" presStyleCnt="0"/>
      <dgm:spPr/>
    </dgm:pt>
    <dgm:pt modelId="{6BF555F8-BE56-4FFE-A342-81E13C17FD17}" type="pres">
      <dgm:prSet presAssocID="{5210C710-A62A-4782-9898-FC9F2CFB9F85}" presName="composite" presStyleCnt="0"/>
      <dgm:spPr/>
    </dgm:pt>
    <dgm:pt modelId="{C8C70FCF-B1F4-451C-8253-5A108F7E96F9}" type="pres">
      <dgm:prSet presAssocID="{5210C710-A62A-4782-9898-FC9F2CFB9F85}" presName="parTx" presStyleLbl="alignNode1" presStyleIdx="2" presStyleCnt="4" custScaleX="112299" custScaleY="142538" custLinFactNeighborX="-8538" custLinFactNeighborY="19835">
        <dgm:presLayoutVars>
          <dgm:chMax val="0"/>
          <dgm:chPref val="0"/>
          <dgm:bulletEnabled val="1"/>
        </dgm:presLayoutVars>
      </dgm:prSet>
      <dgm:spPr/>
    </dgm:pt>
    <dgm:pt modelId="{BDAD265E-C49B-4B3C-8208-64D1C20E8AE7}" type="pres">
      <dgm:prSet presAssocID="{5210C710-A62A-4782-9898-FC9F2CFB9F85}" presName="desTx" presStyleLbl="alignAccFollowNode1" presStyleIdx="2" presStyleCnt="4" custScaleX="116027" custScaleY="89350" custLinFactNeighborX="-7818" custLinFactNeighborY="17386">
        <dgm:presLayoutVars>
          <dgm:bulletEnabled val="1"/>
        </dgm:presLayoutVars>
      </dgm:prSet>
      <dgm:spPr/>
    </dgm:pt>
    <dgm:pt modelId="{39978C1F-6E80-4F4A-8A2C-DF090D7FBC1F}" type="pres">
      <dgm:prSet presAssocID="{1A100FFC-1346-4D52-95BE-6CB3DD223372}" presName="space" presStyleCnt="0"/>
      <dgm:spPr/>
    </dgm:pt>
    <dgm:pt modelId="{01E28B5E-75CA-43C8-BCD9-B9A6CDA25D43}" type="pres">
      <dgm:prSet presAssocID="{D2351CA9-DC86-43A4-8E44-21C3620CB0AB}" presName="composite" presStyleCnt="0"/>
      <dgm:spPr/>
    </dgm:pt>
    <dgm:pt modelId="{6307D3C4-F6E8-40DA-8D07-ED290830FF40}" type="pres">
      <dgm:prSet presAssocID="{D2351CA9-DC86-43A4-8E44-21C3620CB0AB}" presName="parTx" presStyleLbl="alignNode1" presStyleIdx="3" presStyleCnt="4" custScaleX="117333" custScaleY="171675" custLinFactNeighborX="-10923" custLinFactNeighborY="-7801">
        <dgm:presLayoutVars>
          <dgm:chMax val="0"/>
          <dgm:chPref val="0"/>
          <dgm:bulletEnabled val="1"/>
        </dgm:presLayoutVars>
      </dgm:prSet>
      <dgm:spPr/>
    </dgm:pt>
    <dgm:pt modelId="{2181814C-E142-4181-B401-82088F6C2A01}" type="pres">
      <dgm:prSet presAssocID="{D2351CA9-DC86-43A4-8E44-21C3620CB0AB}" presName="desTx" presStyleLbl="alignAccFollowNode1" presStyleIdx="3" presStyleCnt="4" custScaleX="114469" custScaleY="90868" custLinFactNeighborX="-9164" custLinFactNeighborY="9227">
        <dgm:presLayoutVars>
          <dgm:bulletEnabled val="1"/>
        </dgm:presLayoutVars>
      </dgm:prSet>
      <dgm:spPr/>
    </dgm:pt>
  </dgm:ptLst>
  <dgm:cxnLst>
    <dgm:cxn modelId="{C7B99405-7E27-4C64-BDEE-C83E0BD20041}" type="presOf" srcId="{0F05C7FB-E8A1-4668-879F-AC85BCDE1CB9}" destId="{2181814C-E142-4181-B401-82088F6C2A01}" srcOrd="0" destOrd="1" presId="urn:microsoft.com/office/officeart/2005/8/layout/hList1"/>
    <dgm:cxn modelId="{36A46E0B-F9F4-4DA9-BF7F-F52549DD1A38}" srcId="{5210C710-A62A-4782-9898-FC9F2CFB9F85}" destId="{8B2C5D97-8BA6-4F81-9B7E-C93BACF020DC}" srcOrd="0" destOrd="0" parTransId="{52AB3563-BEDE-4D6F-906D-188A969E4794}" sibTransId="{0B9E9EA8-759A-462D-A0FF-BE6109FD0190}"/>
    <dgm:cxn modelId="{083BA50B-6252-4BB6-B10D-1614DB72CFCA}" srcId="{8AFAB7B0-AD0D-4597-B51A-9E2FBC13D442}" destId="{5210C710-A62A-4782-9898-FC9F2CFB9F85}" srcOrd="2" destOrd="0" parTransId="{DA2E7072-80F2-40E4-ABF0-388B7C6EE247}" sibTransId="{1A100FFC-1346-4D52-95BE-6CB3DD223372}"/>
    <dgm:cxn modelId="{0B52AB1D-28AC-4D4D-A11C-0ACDF6CA64F7}" type="presOf" srcId="{8B2C5D97-8BA6-4F81-9B7E-C93BACF020DC}" destId="{BDAD265E-C49B-4B3C-8208-64D1C20E8AE7}" srcOrd="0" destOrd="0" presId="urn:microsoft.com/office/officeart/2005/8/layout/hList1"/>
    <dgm:cxn modelId="{306C9A22-86E7-4B94-9332-7A54B0BFB788}" srcId="{D2351CA9-DC86-43A4-8E44-21C3620CB0AB}" destId="{CEE82685-2FDA-4B9C-912A-B076C678A2B4}" srcOrd="0" destOrd="0" parTransId="{FB657302-32A3-4211-9368-86A13BC7F088}" sibTransId="{D2EEAD52-C1CC-4D0C-A502-52CB2BB6AA2C}"/>
    <dgm:cxn modelId="{E3756024-6C46-4526-B350-212B9E28E9A1}" srcId="{5210C710-A62A-4782-9898-FC9F2CFB9F85}" destId="{96D17972-C6A1-4439-8DFD-F7B111789AAF}" srcOrd="2" destOrd="0" parTransId="{BCA868A6-92AF-4CAB-8EA7-5C40ED923B85}" sibTransId="{E88EF912-5A19-4ABC-9A12-C46B95112A84}"/>
    <dgm:cxn modelId="{9744A828-6CD3-47A0-BBBE-06B146E2C5B5}" type="presOf" srcId="{4F5E324D-C6D7-4D70-9733-B60081E0165B}" destId="{F985C3CF-99AE-4441-9EE0-D0E1A1C1A3A6}" srcOrd="0" destOrd="0" presId="urn:microsoft.com/office/officeart/2005/8/layout/hList1"/>
    <dgm:cxn modelId="{F3849230-3467-46E9-9733-05464EFE36D3}" type="presOf" srcId="{D0CD069A-7585-4A71-AD24-C8F7317DF0E7}" destId="{BDAD265E-C49B-4B3C-8208-64D1C20E8AE7}" srcOrd="0" destOrd="1" presId="urn:microsoft.com/office/officeart/2005/8/layout/hList1"/>
    <dgm:cxn modelId="{4319B232-80B8-4ADF-8036-B275BFAC92B4}" srcId="{8AFAB7B0-AD0D-4597-B51A-9E2FBC13D442}" destId="{4FA8A1CF-9D07-4E51-92F2-765649C7CA77}" srcOrd="1" destOrd="0" parTransId="{0F61BFA6-8CC2-47F2-9951-6EBDBBFEAA96}" sibTransId="{328592F4-6A84-40E3-875A-5BA5E6754674}"/>
    <dgm:cxn modelId="{6230573E-1A3A-48A1-8111-9751DB5A8514}" type="presOf" srcId="{4FA8A1CF-9D07-4E51-92F2-765649C7CA77}" destId="{8306F0E3-FFC4-4BD7-96B0-0A491DA500ED}" srcOrd="0" destOrd="0" presId="urn:microsoft.com/office/officeart/2005/8/layout/hList1"/>
    <dgm:cxn modelId="{235C0262-FE54-4AB2-9155-055CB8DC8B58}" type="presOf" srcId="{CEE82685-2FDA-4B9C-912A-B076C678A2B4}" destId="{2181814C-E142-4181-B401-82088F6C2A01}" srcOrd="0" destOrd="0" presId="urn:microsoft.com/office/officeart/2005/8/layout/hList1"/>
    <dgm:cxn modelId="{0F320642-62C5-4048-A0DA-B89B61E3EA17}" srcId="{8AFAB7B0-AD0D-4597-B51A-9E2FBC13D442}" destId="{D2351CA9-DC86-43A4-8E44-21C3620CB0AB}" srcOrd="3" destOrd="0" parTransId="{6DE4BDD8-76FF-4F41-9175-7927286D1B14}" sibTransId="{EAB9B46A-403F-459C-B865-B8AB8608752D}"/>
    <dgm:cxn modelId="{750C1565-E82C-48DA-97CE-0F3CB853E55C}" srcId="{5210C710-A62A-4782-9898-FC9F2CFB9F85}" destId="{20F5FAC9-1DA1-4763-AE3B-90C6E4BAF9F6}" srcOrd="3" destOrd="0" parTransId="{48386D88-1C0A-4194-A4D8-62516C02CBA3}" sibTransId="{28DD9422-A959-4464-BC0D-8A806D47DC4C}"/>
    <dgm:cxn modelId="{B45B5A49-CDD7-4D2E-B282-F0D84F3C285A}" srcId="{8AFAB7B0-AD0D-4597-B51A-9E2FBC13D442}" destId="{8E408044-F28C-4C12-8F4A-D13742D95E50}" srcOrd="0" destOrd="0" parTransId="{CCF95CD3-9FCC-4082-A485-529706C3E45F}" sibTransId="{E9480C42-2AAD-4B25-8674-4CE244E4BFD1}"/>
    <dgm:cxn modelId="{90A7A26B-392E-44A9-81EC-6A3200EFBACB}" srcId="{8E408044-F28C-4C12-8F4A-D13742D95E50}" destId="{4F5E324D-C6D7-4D70-9733-B60081E0165B}" srcOrd="0" destOrd="0" parTransId="{91643BC6-C25C-4DA0-8417-7E558C8ADA39}" sibTransId="{F06C8076-BDDC-4515-AAF9-DE8E5875913A}"/>
    <dgm:cxn modelId="{89CE856F-81D3-405C-A5A6-7B621BB1EC16}" type="presOf" srcId="{20F5FAC9-1DA1-4763-AE3B-90C6E4BAF9F6}" destId="{BDAD265E-C49B-4B3C-8208-64D1C20E8AE7}" srcOrd="0" destOrd="3" presId="urn:microsoft.com/office/officeart/2005/8/layout/hList1"/>
    <dgm:cxn modelId="{4A42DF72-6B0A-450A-B04E-F77159BABF22}" type="presOf" srcId="{D6115264-5C9A-45C9-8072-57126BD3E492}" destId="{76AAC921-320D-4BA4-BA02-E46A61A84E0B}" srcOrd="0" destOrd="2" presId="urn:microsoft.com/office/officeart/2005/8/layout/hList1"/>
    <dgm:cxn modelId="{CEDDB485-649F-4364-9891-CC2B1989DEEA}" srcId="{4FA8A1CF-9D07-4E51-92F2-765649C7CA77}" destId="{18235FC5-88DF-4EFA-85A6-DC9825D14448}" srcOrd="0" destOrd="0" parTransId="{6997850C-EBA4-49AE-8AB1-7357C2C19300}" sibTransId="{D3FE8877-BC04-41C4-81D5-21396A6F3831}"/>
    <dgm:cxn modelId="{09D0B585-B240-4D7F-858F-98C5162C3286}" type="presOf" srcId="{5210C710-A62A-4782-9898-FC9F2CFB9F85}" destId="{C8C70FCF-B1F4-451C-8253-5A108F7E96F9}" srcOrd="0" destOrd="0" presId="urn:microsoft.com/office/officeart/2005/8/layout/hList1"/>
    <dgm:cxn modelId="{43ADD188-AB97-4063-8D09-F4570B78EE04}" srcId="{4FA8A1CF-9D07-4E51-92F2-765649C7CA77}" destId="{0A481056-9D56-489F-BFC0-600BC8C465EB}" srcOrd="3" destOrd="0" parTransId="{C87AAF54-E7CC-4119-84B8-4B98940E0A39}" sibTransId="{56F4CF14-CF15-498D-8728-91BFFE3D3DB2}"/>
    <dgm:cxn modelId="{96EA0393-139E-4F7F-9417-C28D50675D28}" srcId="{4FA8A1CF-9D07-4E51-92F2-765649C7CA77}" destId="{D6115264-5C9A-45C9-8072-57126BD3E492}" srcOrd="2" destOrd="0" parTransId="{948A2745-070B-4FC3-91B1-D72236240DCC}" sibTransId="{F2DA4BC2-A2B4-4339-8501-01760293E9B7}"/>
    <dgm:cxn modelId="{32187E96-FE4B-4E8C-A71E-95E1F1BA6197}" type="presOf" srcId="{8AFAB7B0-AD0D-4597-B51A-9E2FBC13D442}" destId="{22DB018A-0019-41A3-BDF8-36BC129ECDA0}" srcOrd="0" destOrd="0" presId="urn:microsoft.com/office/officeart/2005/8/layout/hList1"/>
    <dgm:cxn modelId="{5E0C6E9C-3DA5-4E30-9C12-C16DD37002AB}" srcId="{5210C710-A62A-4782-9898-FC9F2CFB9F85}" destId="{D0CD069A-7585-4A71-AD24-C8F7317DF0E7}" srcOrd="1" destOrd="0" parTransId="{25B909CA-D113-42AA-9717-E932600406C4}" sibTransId="{0EA715C1-611F-45E3-9EEB-C84E95BC3B5D}"/>
    <dgm:cxn modelId="{13E5789C-BE5E-44F7-8FC5-A8962CED77A4}" srcId="{D2351CA9-DC86-43A4-8E44-21C3620CB0AB}" destId="{0F05C7FB-E8A1-4668-879F-AC85BCDE1CB9}" srcOrd="1" destOrd="0" parTransId="{88413A03-59F2-45EE-BE9C-1F04FD3115E6}" sibTransId="{89865B45-602F-4406-AEE8-5924047810DE}"/>
    <dgm:cxn modelId="{4E5DE5BA-6145-42F5-9B5B-E3748E5EF381}" type="presOf" srcId="{10DA350B-1AD9-4FC8-B1EE-37DBD23ADBF0}" destId="{76AAC921-320D-4BA4-BA02-E46A61A84E0B}" srcOrd="0" destOrd="1" presId="urn:microsoft.com/office/officeart/2005/8/layout/hList1"/>
    <dgm:cxn modelId="{F551D7C7-9EEB-4E16-9825-97249E6C458C}" type="presOf" srcId="{D2351CA9-DC86-43A4-8E44-21C3620CB0AB}" destId="{6307D3C4-F6E8-40DA-8D07-ED290830FF40}" srcOrd="0" destOrd="0" presId="urn:microsoft.com/office/officeart/2005/8/layout/hList1"/>
    <dgm:cxn modelId="{3ECEB9CA-C450-4E50-BF2E-EB253021031B}" type="presOf" srcId="{15FE1176-AD84-4F2A-BC5C-802A6FFA78A8}" destId="{F985C3CF-99AE-4441-9EE0-D0E1A1C1A3A6}" srcOrd="0" destOrd="1" presId="urn:microsoft.com/office/officeart/2005/8/layout/hList1"/>
    <dgm:cxn modelId="{D99D66CE-EBED-47BD-8198-E0E05D6D3112}" type="presOf" srcId="{0A481056-9D56-489F-BFC0-600BC8C465EB}" destId="{76AAC921-320D-4BA4-BA02-E46A61A84E0B}" srcOrd="0" destOrd="3" presId="urn:microsoft.com/office/officeart/2005/8/layout/hList1"/>
    <dgm:cxn modelId="{6C4931D2-53B6-41AC-9CFB-371DED9894D1}" type="presOf" srcId="{96D17972-C6A1-4439-8DFD-F7B111789AAF}" destId="{BDAD265E-C49B-4B3C-8208-64D1C20E8AE7}" srcOrd="0" destOrd="2" presId="urn:microsoft.com/office/officeart/2005/8/layout/hList1"/>
    <dgm:cxn modelId="{87F82EF1-C183-4559-9809-A695F10C6FDB}" srcId="{4FA8A1CF-9D07-4E51-92F2-765649C7CA77}" destId="{10DA350B-1AD9-4FC8-B1EE-37DBD23ADBF0}" srcOrd="1" destOrd="0" parTransId="{77E35CAA-D0D4-4FA6-A48E-C7C0DE5E8397}" sibTransId="{5869BA75-BC41-4EEF-A7A2-771B19832161}"/>
    <dgm:cxn modelId="{1CE8F6F1-1809-4CD0-A4BA-5E773C52CEDF}" srcId="{8E408044-F28C-4C12-8F4A-D13742D95E50}" destId="{15FE1176-AD84-4F2A-BC5C-802A6FFA78A8}" srcOrd="1" destOrd="0" parTransId="{7EE3E60C-22CD-4D0B-B96C-BB165D635E67}" sibTransId="{261FE32C-844F-4AA8-92D0-216766516251}"/>
    <dgm:cxn modelId="{DE97CBF6-94CC-4AFB-B987-7C915908B9FC}" type="presOf" srcId="{18235FC5-88DF-4EFA-85A6-DC9825D14448}" destId="{76AAC921-320D-4BA4-BA02-E46A61A84E0B}" srcOrd="0" destOrd="0" presId="urn:microsoft.com/office/officeart/2005/8/layout/hList1"/>
    <dgm:cxn modelId="{617EE8F7-5E1D-413C-9EB3-F99D47EB64D6}" type="presOf" srcId="{8E408044-F28C-4C12-8F4A-D13742D95E50}" destId="{98078242-9EBE-4396-B583-C6B3301CE111}" srcOrd="0" destOrd="0" presId="urn:microsoft.com/office/officeart/2005/8/layout/hList1"/>
    <dgm:cxn modelId="{16C4D087-3A43-430D-91CF-E9AAE53A2590}" type="presParOf" srcId="{22DB018A-0019-41A3-BDF8-36BC129ECDA0}" destId="{19EB74E9-37CD-4F0A-9A33-592B796ECD74}" srcOrd="0" destOrd="0" presId="urn:microsoft.com/office/officeart/2005/8/layout/hList1"/>
    <dgm:cxn modelId="{F3F4599F-D024-4A16-8C93-A30BCD8EB8CE}" type="presParOf" srcId="{19EB74E9-37CD-4F0A-9A33-592B796ECD74}" destId="{98078242-9EBE-4396-B583-C6B3301CE111}" srcOrd="0" destOrd="0" presId="urn:microsoft.com/office/officeart/2005/8/layout/hList1"/>
    <dgm:cxn modelId="{2B99D751-26DF-4B8C-BB5B-D6490D9B0C96}" type="presParOf" srcId="{19EB74E9-37CD-4F0A-9A33-592B796ECD74}" destId="{F985C3CF-99AE-4441-9EE0-D0E1A1C1A3A6}" srcOrd="1" destOrd="0" presId="urn:microsoft.com/office/officeart/2005/8/layout/hList1"/>
    <dgm:cxn modelId="{C406B423-0BD6-445F-9B41-3DA83BBB6591}" type="presParOf" srcId="{22DB018A-0019-41A3-BDF8-36BC129ECDA0}" destId="{5CFA6B37-E140-4201-948C-03E18A7A189F}" srcOrd="1" destOrd="0" presId="urn:microsoft.com/office/officeart/2005/8/layout/hList1"/>
    <dgm:cxn modelId="{4A613210-E169-4506-90D1-0A7ED243BBF0}" type="presParOf" srcId="{22DB018A-0019-41A3-BDF8-36BC129ECDA0}" destId="{F5B61B3A-3078-4957-8074-64D62890DD5D}" srcOrd="2" destOrd="0" presId="urn:microsoft.com/office/officeart/2005/8/layout/hList1"/>
    <dgm:cxn modelId="{892F4562-6C0F-43B6-A6F0-ED2B5EC99C5E}" type="presParOf" srcId="{F5B61B3A-3078-4957-8074-64D62890DD5D}" destId="{8306F0E3-FFC4-4BD7-96B0-0A491DA500ED}" srcOrd="0" destOrd="0" presId="urn:microsoft.com/office/officeart/2005/8/layout/hList1"/>
    <dgm:cxn modelId="{7C938214-90C0-4ADB-9312-6E173E697FF2}" type="presParOf" srcId="{F5B61B3A-3078-4957-8074-64D62890DD5D}" destId="{76AAC921-320D-4BA4-BA02-E46A61A84E0B}" srcOrd="1" destOrd="0" presId="urn:microsoft.com/office/officeart/2005/8/layout/hList1"/>
    <dgm:cxn modelId="{41515093-1E9B-4CDC-B64C-B0C82A7ADD53}" type="presParOf" srcId="{22DB018A-0019-41A3-BDF8-36BC129ECDA0}" destId="{E791A362-08E4-4318-B530-60E656F5119C}" srcOrd="3" destOrd="0" presId="urn:microsoft.com/office/officeart/2005/8/layout/hList1"/>
    <dgm:cxn modelId="{A78F4AFC-08B1-4807-9E44-BF1629C68128}" type="presParOf" srcId="{22DB018A-0019-41A3-BDF8-36BC129ECDA0}" destId="{6BF555F8-BE56-4FFE-A342-81E13C17FD17}" srcOrd="4" destOrd="0" presId="urn:microsoft.com/office/officeart/2005/8/layout/hList1"/>
    <dgm:cxn modelId="{1A8D8EB5-DA5A-4ED1-9BE6-7611F8B05A0E}" type="presParOf" srcId="{6BF555F8-BE56-4FFE-A342-81E13C17FD17}" destId="{C8C70FCF-B1F4-451C-8253-5A108F7E96F9}" srcOrd="0" destOrd="0" presId="urn:microsoft.com/office/officeart/2005/8/layout/hList1"/>
    <dgm:cxn modelId="{DB3CBB0D-AAD9-4D6E-9E74-57342C5DE0AD}" type="presParOf" srcId="{6BF555F8-BE56-4FFE-A342-81E13C17FD17}" destId="{BDAD265E-C49B-4B3C-8208-64D1C20E8AE7}" srcOrd="1" destOrd="0" presId="urn:microsoft.com/office/officeart/2005/8/layout/hList1"/>
    <dgm:cxn modelId="{327217AF-2759-47D3-A558-B0E7FBCC11A5}" type="presParOf" srcId="{22DB018A-0019-41A3-BDF8-36BC129ECDA0}" destId="{39978C1F-6E80-4F4A-8A2C-DF090D7FBC1F}" srcOrd="5" destOrd="0" presId="urn:microsoft.com/office/officeart/2005/8/layout/hList1"/>
    <dgm:cxn modelId="{576B0688-5A48-42CE-9A3E-4DA32E5B7992}" type="presParOf" srcId="{22DB018A-0019-41A3-BDF8-36BC129ECDA0}" destId="{01E28B5E-75CA-43C8-BCD9-B9A6CDA25D43}" srcOrd="6" destOrd="0" presId="urn:microsoft.com/office/officeart/2005/8/layout/hList1"/>
    <dgm:cxn modelId="{8C5141F2-E382-4DB0-9B3E-6C1CA49B8061}" type="presParOf" srcId="{01E28B5E-75CA-43C8-BCD9-B9A6CDA25D43}" destId="{6307D3C4-F6E8-40DA-8D07-ED290830FF40}" srcOrd="0" destOrd="0" presId="urn:microsoft.com/office/officeart/2005/8/layout/hList1"/>
    <dgm:cxn modelId="{8EEA0B8E-8D78-4E8F-8F48-9F8FC13E2856}" type="presParOf" srcId="{01E28B5E-75CA-43C8-BCD9-B9A6CDA25D43}" destId="{2181814C-E142-4181-B401-82088F6C2A0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865E80-EEC3-4333-9F5B-67E681C9A2C8}">
      <dsp:nvSpPr>
        <dsp:cNvPr id="0" name=""/>
        <dsp:cNvSpPr/>
      </dsp:nvSpPr>
      <dsp:spPr>
        <a:xfrm>
          <a:off x="0" y="0"/>
          <a:ext cx="10385778" cy="4503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u="none" kern="1200" noProof="0" dirty="0">
              <a:solidFill>
                <a:srgbClr val="FFFF00"/>
              </a:solidFill>
            </a:rPr>
            <a:t>Objetivos</a:t>
          </a:r>
          <a:r>
            <a:rPr lang="es-ES" sz="2000" b="1" u="none" kern="1200" noProof="0" dirty="0">
              <a:solidFill>
                <a:srgbClr val="FFFF00"/>
              </a:solidFill>
            </a:rPr>
            <a:t> </a:t>
          </a:r>
          <a:r>
            <a:rPr lang="es-ES" sz="2400" b="1" u="none" kern="1200" noProof="0" dirty="0">
              <a:solidFill>
                <a:srgbClr val="FFFF00"/>
              </a:solidFill>
            </a:rPr>
            <a:t>Específicos:</a:t>
          </a:r>
          <a:endParaRPr lang="es-ES" sz="2400" kern="1200" noProof="0" dirty="0"/>
        </a:p>
      </dsp:txBody>
      <dsp:txXfrm>
        <a:off x="21983" y="21983"/>
        <a:ext cx="10341812" cy="406350"/>
      </dsp:txXfrm>
    </dsp:sp>
    <dsp:sp modelId="{E70149D4-F24B-473D-957D-262F3F37C296}">
      <dsp:nvSpPr>
        <dsp:cNvPr id="0" name=""/>
        <dsp:cNvSpPr/>
      </dsp:nvSpPr>
      <dsp:spPr>
        <a:xfrm>
          <a:off x="0" y="398169"/>
          <a:ext cx="10385778" cy="738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noProof="0" dirty="0"/>
            <a:t>Reducir el impacto de los contaminantes prioritarios estableciendo límites a las aguas residuales y a las emisiones y aplicando las mejores prácticas de gestión.</a:t>
          </a:r>
        </a:p>
      </dsp:txBody>
      <dsp:txXfrm>
        <a:off x="36067" y="434236"/>
        <a:ext cx="10313644" cy="666694"/>
      </dsp:txXfrm>
    </dsp:sp>
    <dsp:sp modelId="{AFEF740F-09A5-49DA-85BB-FB89968AF572}">
      <dsp:nvSpPr>
        <dsp:cNvPr id="0" name=""/>
        <dsp:cNvSpPr/>
      </dsp:nvSpPr>
      <dsp:spPr>
        <a:xfrm>
          <a:off x="0" y="1154665"/>
          <a:ext cx="10385778" cy="738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noProof="0" dirty="0">
              <a:solidFill>
                <a:schemeClr val="bg1"/>
              </a:solidFill>
            </a:rPr>
            <a:t>Intercambio de información científica y técnica sobre la contaminación terrestre mediante la cooperación regional en materia de monitoreo e investigación.</a:t>
          </a:r>
        </a:p>
      </dsp:txBody>
      <dsp:txXfrm>
        <a:off x="36067" y="1190732"/>
        <a:ext cx="10313644" cy="6666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78242-9EBE-4396-B583-C6B3301CE111}">
      <dsp:nvSpPr>
        <dsp:cNvPr id="0" name=""/>
        <dsp:cNvSpPr/>
      </dsp:nvSpPr>
      <dsp:spPr>
        <a:xfrm>
          <a:off x="100092" y="838379"/>
          <a:ext cx="2830858" cy="14397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Anexo 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Fuentes, actividades y contaminantes de preocupación </a:t>
          </a:r>
        </a:p>
      </dsp:txBody>
      <dsp:txXfrm>
        <a:off x="100092" y="838379"/>
        <a:ext cx="2830858" cy="1439772"/>
      </dsp:txXfrm>
    </dsp:sp>
    <dsp:sp modelId="{F985C3CF-99AE-4441-9EE0-D0E1A1C1A3A6}">
      <dsp:nvSpPr>
        <dsp:cNvPr id="0" name=""/>
        <dsp:cNvSpPr/>
      </dsp:nvSpPr>
      <dsp:spPr>
        <a:xfrm>
          <a:off x="414402" y="2557787"/>
          <a:ext cx="2370977" cy="373393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VE" sz="1800" kern="1200" dirty="0"/>
            <a:t>Establece una lista de actividades terrestres que afectan la zona de aplicación del Convenio (Región del Gran Caribe).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Establece los contaminantes que son de preocupación</a:t>
          </a:r>
        </a:p>
      </dsp:txBody>
      <dsp:txXfrm>
        <a:off x="414402" y="2557787"/>
        <a:ext cx="2370977" cy="3733939"/>
      </dsp:txXfrm>
    </dsp:sp>
    <dsp:sp modelId="{8306F0E3-FFC4-4BD7-96B0-0A491DA500ED}">
      <dsp:nvSpPr>
        <dsp:cNvPr id="0" name=""/>
        <dsp:cNvSpPr/>
      </dsp:nvSpPr>
      <dsp:spPr>
        <a:xfrm>
          <a:off x="3038262" y="550847"/>
          <a:ext cx="2536644" cy="1435652"/>
        </a:xfrm>
        <a:prstGeom prst="rect">
          <a:avLst/>
        </a:prstGeom>
        <a:solidFill>
          <a:schemeClr val="accent2">
            <a:hueOff val="13013"/>
            <a:satOff val="-8959"/>
            <a:lumOff val="-2288"/>
            <a:alphaOff val="0"/>
          </a:schemeClr>
        </a:solidFill>
        <a:ln w="15875" cap="flat" cmpd="sng" algn="ctr">
          <a:solidFill>
            <a:schemeClr val="accent2">
              <a:hueOff val="13013"/>
              <a:satOff val="-8959"/>
              <a:lumOff val="-22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Anexo II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Factores para evaluar las fuentes </a:t>
          </a:r>
        </a:p>
      </dsp:txBody>
      <dsp:txXfrm>
        <a:off x="3038262" y="550847"/>
        <a:ext cx="2536644" cy="1435652"/>
      </dsp:txXfrm>
    </dsp:sp>
    <dsp:sp modelId="{76AAC921-320D-4BA4-BA02-E46A61A84E0B}">
      <dsp:nvSpPr>
        <dsp:cNvPr id="0" name=""/>
        <dsp:cNvSpPr/>
      </dsp:nvSpPr>
      <dsp:spPr>
        <a:xfrm>
          <a:off x="3028934" y="2347653"/>
          <a:ext cx="2616332" cy="4332546"/>
        </a:xfrm>
        <a:prstGeom prst="rect">
          <a:avLst/>
        </a:prstGeom>
        <a:solidFill>
          <a:schemeClr val="accent2">
            <a:tint val="40000"/>
            <a:alpha val="90000"/>
            <a:hueOff val="82399"/>
            <a:satOff val="-7939"/>
            <a:lumOff val="-837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82399"/>
              <a:satOff val="-7939"/>
              <a:lumOff val="-8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VE" sz="1800" kern="1200" dirty="0"/>
            <a:t>Establece los factores que hay que considerar para evaluar las fuentes definidas en el Anexo I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i="1" kern="1200" dirty="0"/>
            <a:t>Características y composición de los desechos.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i="1" kern="1200" dirty="0"/>
            <a:t>Tecnologías de tratamientos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600" kern="1200" dirty="0"/>
        </a:p>
      </dsp:txBody>
      <dsp:txXfrm>
        <a:off x="3028934" y="2347653"/>
        <a:ext cx="2616332" cy="4332546"/>
      </dsp:txXfrm>
    </dsp:sp>
    <dsp:sp modelId="{C8C70FCF-B1F4-451C-8253-5A108F7E96F9}">
      <dsp:nvSpPr>
        <dsp:cNvPr id="0" name=""/>
        <dsp:cNvSpPr/>
      </dsp:nvSpPr>
      <dsp:spPr>
        <a:xfrm>
          <a:off x="5963322" y="566440"/>
          <a:ext cx="2696260" cy="1368915"/>
        </a:xfrm>
        <a:prstGeom prst="rect">
          <a:avLst/>
        </a:prstGeom>
        <a:solidFill>
          <a:schemeClr val="accent2">
            <a:hueOff val="26025"/>
            <a:satOff val="-17917"/>
            <a:lumOff val="-4575"/>
            <a:alphaOff val="0"/>
          </a:schemeClr>
        </a:solidFill>
        <a:ln w="15875" cap="flat" cmpd="sng" algn="ctr">
          <a:solidFill>
            <a:schemeClr val="accent2">
              <a:hueOff val="26025"/>
              <a:satOff val="-17917"/>
              <a:lumOff val="-45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Anexo III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Aguas Residuales domesticas</a:t>
          </a:r>
        </a:p>
      </dsp:txBody>
      <dsp:txXfrm>
        <a:off x="5963322" y="566440"/>
        <a:ext cx="2696260" cy="1368915"/>
      </dsp:txXfrm>
    </dsp:sp>
    <dsp:sp modelId="{BDAD265E-C49B-4B3C-8208-64D1C20E8AE7}">
      <dsp:nvSpPr>
        <dsp:cNvPr id="0" name=""/>
        <dsp:cNvSpPr/>
      </dsp:nvSpPr>
      <dsp:spPr>
        <a:xfrm>
          <a:off x="5935855" y="2184478"/>
          <a:ext cx="2785768" cy="4495721"/>
        </a:xfrm>
        <a:prstGeom prst="rect">
          <a:avLst/>
        </a:prstGeom>
        <a:solidFill>
          <a:schemeClr val="accent2">
            <a:tint val="40000"/>
            <a:alpha val="90000"/>
            <a:hueOff val="164799"/>
            <a:satOff val="-15877"/>
            <a:lumOff val="-167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64799"/>
              <a:satOff val="-15877"/>
              <a:lumOff val="-16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VE" sz="1800" kern="1200" dirty="0"/>
            <a:t>Define aguas residuales domesticas</a:t>
          </a:r>
          <a:endParaRPr lang="es-ES" sz="1800" u="sng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VE" sz="1800" kern="1200" dirty="0"/>
            <a:t>Define aguas de la zona de aplicación del Convenio en Clase I y Clase II. 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Define los limites para el vertimiento de aguas residuales domesticas en aguas de Clase I y Clase II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Define los periodos de implementación y  prórroga para cumplir con los limites de vertimientos</a:t>
          </a:r>
        </a:p>
      </dsp:txBody>
      <dsp:txXfrm>
        <a:off x="5935855" y="2184478"/>
        <a:ext cx="2785768" cy="4495721"/>
      </dsp:txXfrm>
    </dsp:sp>
    <dsp:sp modelId="{6307D3C4-F6E8-40DA-8D07-ED290830FF40}">
      <dsp:nvSpPr>
        <dsp:cNvPr id="0" name=""/>
        <dsp:cNvSpPr/>
      </dsp:nvSpPr>
      <dsp:spPr>
        <a:xfrm>
          <a:off x="8983208" y="211976"/>
          <a:ext cx="2817124" cy="1648743"/>
        </a:xfrm>
        <a:prstGeom prst="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Anexo IV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Fuentes no puntuales de contaminación marina</a:t>
          </a:r>
        </a:p>
      </dsp:txBody>
      <dsp:txXfrm>
        <a:off x="8983208" y="211976"/>
        <a:ext cx="2817124" cy="1648743"/>
      </dsp:txXfrm>
    </dsp:sp>
    <dsp:sp modelId="{2181814C-E142-4181-B401-82088F6C2A01}">
      <dsp:nvSpPr>
        <dsp:cNvPr id="0" name=""/>
        <dsp:cNvSpPr/>
      </dsp:nvSpPr>
      <dsp:spPr>
        <a:xfrm>
          <a:off x="9059823" y="2108099"/>
          <a:ext cx="2748361" cy="4572100"/>
        </a:xfrm>
        <a:prstGeom prst="rect">
          <a:avLst/>
        </a:prstGeom>
        <a:solidFill>
          <a:schemeClr val="accent2">
            <a:tint val="40000"/>
            <a:alpha val="90000"/>
            <a:hueOff val="247198"/>
            <a:satOff val="-23816"/>
            <a:lumOff val="-251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247198"/>
              <a:satOff val="-23816"/>
              <a:lumOff val="-25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VE" sz="1800" kern="1200" dirty="0"/>
            <a:t>Define fuentes no puntales de contaminación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VE" sz="1800" kern="1200" dirty="0"/>
            <a:t>Establece los requisitos que deben contener los planes, programas y otras medidas para la prevención, reducción y control de las fuentes no puntuales de contaminación</a:t>
          </a:r>
          <a:endParaRPr lang="es-ES" sz="1800" kern="1200" dirty="0"/>
        </a:p>
      </dsp:txBody>
      <dsp:txXfrm>
        <a:off x="9059823" y="2108099"/>
        <a:ext cx="2748361" cy="4572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6150E-83B3-4373-A6D1-4CB6C4457349}" type="datetimeFigureOut">
              <a:rPr lang="es-ES" smtClean="0"/>
              <a:t>21/07/2025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6509E-A48F-4482-AFC8-49EB4ED401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5027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6B78-950D-0B45-B694-D406D7D4BE9C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295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2E607-DD8B-4B8B-A0D9-F848A5E276D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331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11DB6-961A-42D4-8869-6080A688EFED}" type="datetime1">
              <a:rPr lang="es-ES" smtClean="0"/>
              <a:t>21/07/2025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9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EF56-449D-4B5C-A025-2F0D06DA4253}" type="datetime1">
              <a:rPr lang="es-ES" smtClean="0"/>
              <a:t>21/07/2025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246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CE3A5-C05D-4D8C-8A55-872AB31E3DE5}" type="datetime1">
              <a:rPr lang="es-ES" smtClean="0"/>
              <a:t>21/07/2025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996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E46C0F6-F728-4FF0-A7F3-F6AECCD35B3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0650" y="136526"/>
            <a:ext cx="11950700" cy="6584951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11" lvl="0" indent="-228611" algn="ctr"/>
            <a:r>
              <a:rPr lang="en-US" noProof="0" dirty="0"/>
              <a:t>Insert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4DAD220-8CE3-4FF4-957A-1E24442C65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87500" y="3997077"/>
            <a:ext cx="10033000" cy="1287532"/>
          </a:xfrm>
          <a:solidFill>
            <a:schemeClr val="tx1">
              <a:alpha val="68000"/>
            </a:schemeClr>
          </a:solidFill>
        </p:spPr>
        <p:txBody>
          <a:bodyPr lIns="274320" tIns="274320" rIns="274320" bIns="274320" anchor="ctr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  <a:p>
            <a:pPr lvl="0"/>
            <a:endParaRPr lang="en-US" noProof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58FDDD78-44AA-4B92-90B8-DFC56D688C5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6550" y="3269342"/>
            <a:ext cx="1155366" cy="2576090"/>
          </a:xfrm>
          <a:noFill/>
        </p:spPr>
        <p:txBody>
          <a:bodyPr wrap="square" lIns="182880" tIns="182880" rIns="182880" bIns="91440">
            <a:spAutoFit/>
          </a:bodyPr>
          <a:lstStyle>
            <a:lvl1pPr marL="0" indent="0">
              <a:buNone/>
              <a:defRPr sz="16601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“</a:t>
            </a:r>
          </a:p>
        </p:txBody>
      </p:sp>
      <p:sp>
        <p:nvSpPr>
          <p:cNvPr id="9" name="Frame 8">
            <a:extLst>
              <a:ext uri="{FF2B5EF4-FFF2-40B4-BE49-F238E27FC236}">
                <a16:creationId xmlns:a16="http://schemas.microsoft.com/office/drawing/2014/main" id="{0283712C-6C33-4303-985C-6493AAFAF40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noProof="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93B617-BDEC-4471-BF16-3ADF8D92DD69}"/>
              </a:ext>
            </a:extLst>
          </p:cNvPr>
          <p:cNvSpPr/>
          <p:nvPr userDrawn="1"/>
        </p:nvSpPr>
        <p:spPr>
          <a:xfrm>
            <a:off x="11360017" y="6369050"/>
            <a:ext cx="335909" cy="4889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noProof="0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3D238BD-C38B-4BEB-92A5-657AAB9C5351}"/>
              </a:ext>
            </a:extLst>
          </p:cNvPr>
          <p:cNvSpPr txBox="1">
            <a:spLocks/>
          </p:cNvSpPr>
          <p:nvPr userDrawn="1"/>
        </p:nvSpPr>
        <p:spPr>
          <a:xfrm>
            <a:off x="11360017" y="6369051"/>
            <a:ext cx="335909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US" sz="1000" b="1" noProof="0" smtClean="0">
                <a:solidFill>
                  <a:schemeClr val="bg1"/>
                </a:solidFill>
              </a:rPr>
              <a:pPr/>
              <a:t>‹#›</a:t>
            </a:fld>
            <a:endParaRPr lang="en-US" sz="1000" b="1" noProof="0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E81040-AE93-4763-96F3-062F0F2D8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8113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523232" y="1645920"/>
            <a:ext cx="3145536" cy="1993392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id-ID"/>
          </a:p>
        </p:txBody>
      </p:sp>
      <p:sp>
        <p:nvSpPr>
          <p:cNvPr id="13" name="Rounded Rectangle 12"/>
          <p:cNvSpPr/>
          <p:nvPr userDrawn="1"/>
        </p:nvSpPr>
        <p:spPr>
          <a:xfrm>
            <a:off x="-410316" y="372776"/>
            <a:ext cx="654392" cy="298739"/>
          </a:xfrm>
          <a:prstGeom prst="roundRect">
            <a:avLst>
              <a:gd name="adj" fmla="val 50000"/>
            </a:avLst>
          </a:prstGeom>
          <a:solidFill>
            <a:srgbClr val="F23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0">
              <a:latin typeface="Raleway" panose="020B0003030101060003"/>
            </a:endParaRP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33377" y="397249"/>
            <a:ext cx="10905239" cy="4445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Raleway"/>
              </a:defRPr>
            </a:lvl1pPr>
          </a:lstStyle>
          <a:p>
            <a:pPr lvl="0"/>
            <a:endParaRPr lang="id-ID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33377" y="790433"/>
            <a:ext cx="10905239" cy="28098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  <a:latin typeface="Raleway" panose="020B0003030101060003"/>
              </a:defRPr>
            </a:lvl1pPr>
          </a:lstStyle>
          <a:p>
            <a:pPr lvl="0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440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435D-CCC3-4AFB-B52D-DF9C61EB3FF7}" type="datetime1">
              <a:rPr lang="es-ES" smtClean="0"/>
              <a:t>21/07/2025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607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B390-189C-4EEE-87DC-721FEF9A7222}" type="datetime1">
              <a:rPr lang="es-ES" smtClean="0"/>
              <a:t>21/07/2025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399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204F-00E9-4531-ABCC-E0B8F6D943A5}" type="datetime1">
              <a:rPr lang="es-ES" smtClean="0"/>
              <a:t>21/07/2025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621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081F7-D6FE-4098-9E3D-E570A8D713A7}" type="datetime1">
              <a:rPr lang="es-ES" smtClean="0"/>
              <a:t>21/07/2025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366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D01A-11A7-4697-830A-0FA227D39DA0}" type="datetime1">
              <a:rPr lang="es-ES" smtClean="0"/>
              <a:t>21/07/2025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2900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E033-2D6F-4F59-ABDE-DE6311D56BA1}" type="datetime1">
              <a:rPr lang="es-ES" smtClean="0"/>
              <a:t>21/07/2025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s-ES"/>
              <a:t>7mo FCTM STAc, 22 - 25 julio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55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8E30219-31B4-40B4-AB01-90D454645753}" type="datetime1">
              <a:rPr lang="es-ES" smtClean="0"/>
              <a:t>21/07/2025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7mo FCTM STAc, 22 - 25 julio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137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E381-94B4-4850-881B-F050B5230347}" type="datetime1">
              <a:rPr lang="es-ES" smtClean="0"/>
              <a:t>21/07/2025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967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7BA7DE1-796B-440A-84D5-9E785243E0EC}" type="datetime1">
              <a:rPr lang="es-ES" smtClean="0"/>
              <a:t>21/07/2025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7mo FCTM STAc, 22 - 25 julio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CD1900B-2FED-4A70-BAAB-E25013D54026}" type="slidenum">
              <a:rPr lang="es-ES" smtClean="0"/>
              <a:t>‹#›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25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0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jpeg"/><Relationship Id="rId4" Type="http://schemas.openxmlformats.org/officeDocument/2006/relationships/image" Target="../media/image13.png"/><Relationship Id="rId9" Type="http://schemas.openxmlformats.org/officeDocument/2006/relationships/image" Target="../media/image18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4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>
            <a:extLst>
              <a:ext uri="{FF2B5EF4-FFF2-40B4-BE49-F238E27FC236}">
                <a16:creationId xmlns:a16="http://schemas.microsoft.com/office/drawing/2014/main" id="{C33FEF0F-1F14-48CD-AA53-FBE098EC0EE1}"/>
              </a:ext>
            </a:extLst>
          </p:cNvPr>
          <p:cNvSpPr txBox="1">
            <a:spLocks/>
          </p:cNvSpPr>
          <p:nvPr/>
        </p:nvSpPr>
        <p:spPr>
          <a:xfrm>
            <a:off x="899086" y="2959329"/>
            <a:ext cx="10480113" cy="203485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R" sz="2800" i="1" dirty="0">
                <a:latin typeface="Arial" panose="020B0604020202020204" pitchFamily="34" charset="0"/>
                <a:ea typeface="Arial" panose="020B0604020202020204" pitchFamily="34" charset="0"/>
                <a:cs typeface="SimSun" panose="02010600030101010101" pitchFamily="2" charset="-122"/>
              </a:rPr>
              <a:t>“Desarrollar recomendaciones de enmiendas al Protocolo FTCM que incluya incrementar la reutilización de aguas residuales de origen doméstico incluyendo la adopción de nuevos criterios o estándares para las descargas de agua residuales domésticas con el apoyo del RAC-IMA”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endParaRPr lang="es-ES" dirty="0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24702142-6807-46AA-AFF2-CEAD88A7F4C0}"/>
              </a:ext>
            </a:extLst>
          </p:cNvPr>
          <p:cNvGrpSpPr>
            <a:grpSpLocks/>
          </p:cNvGrpSpPr>
          <p:nvPr/>
        </p:nvGrpSpPr>
        <p:grpSpPr>
          <a:xfrm>
            <a:off x="313406" y="112888"/>
            <a:ext cx="6629261" cy="1152403"/>
            <a:chOff x="0" y="0"/>
            <a:chExt cx="5920740" cy="105156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D17689A4-098A-4A4C-ACC4-596196C60318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485900" y="106680"/>
              <a:ext cx="933450" cy="944880"/>
            </a:xfrm>
            <a:prstGeom prst="rect">
              <a:avLst/>
            </a:prstGeom>
          </p:spPr>
        </p:pic>
        <p:pic>
          <p:nvPicPr>
            <p:cNvPr id="6" name="Image">
              <a:extLst>
                <a:ext uri="{FF2B5EF4-FFF2-40B4-BE49-F238E27FC236}">
                  <a16:creationId xmlns:a16="http://schemas.microsoft.com/office/drawing/2014/main" id="{E1686170-8A50-435D-A475-7E9817F85D88}"/>
                </a:ext>
              </a:extLst>
            </p:cNvPr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28600"/>
              <a:ext cx="1098550" cy="76327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" name="Image">
              <a:extLst>
                <a:ext uri="{FF2B5EF4-FFF2-40B4-BE49-F238E27FC236}">
                  <a16:creationId xmlns:a16="http://schemas.microsoft.com/office/drawing/2014/main" id="{74A95C39-56E4-4DA0-906B-713A134C687A}"/>
                </a:ext>
              </a:extLst>
            </p:cNvPr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689860" y="266700"/>
              <a:ext cx="2302510" cy="556895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" name="Image">
              <a:extLst>
                <a:ext uri="{FF2B5EF4-FFF2-40B4-BE49-F238E27FC236}">
                  <a16:creationId xmlns:a16="http://schemas.microsoft.com/office/drawing/2014/main" id="{A75A6E6D-CD77-4DEB-96BA-0C73C625AF32}"/>
                </a:ext>
              </a:extLst>
            </p:cNvPr>
            <p:cNvPicPr/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128260" y="0"/>
              <a:ext cx="792480" cy="964565"/>
            </a:xfrm>
            <a:prstGeom prst="rect">
              <a:avLst/>
            </a:prstGeom>
          </p:spPr>
        </p:pic>
      </p:grpSp>
      <p:sp>
        <p:nvSpPr>
          <p:cNvPr id="9" name="Título 1">
            <a:extLst>
              <a:ext uri="{FF2B5EF4-FFF2-40B4-BE49-F238E27FC236}">
                <a16:creationId xmlns:a16="http://schemas.microsoft.com/office/drawing/2014/main" id="{DE176F3F-8A56-4AB3-823F-051665AE2BF3}"/>
              </a:ext>
            </a:extLst>
          </p:cNvPr>
          <p:cNvSpPr txBox="1">
            <a:spLocks/>
          </p:cNvSpPr>
          <p:nvPr/>
        </p:nvSpPr>
        <p:spPr>
          <a:xfrm>
            <a:off x="3003266" y="1829971"/>
            <a:ext cx="8667609" cy="209713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6000" b="1" dirty="0"/>
              <a:t>INFORME TECNICO</a:t>
            </a:r>
            <a:br>
              <a:rPr lang="es-ES" sz="6000" b="1" dirty="0"/>
            </a:br>
            <a:endParaRPr lang="es-ES" sz="6000" b="1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EEC0B20-C00B-4C56-B864-849E48BC303B}"/>
              </a:ext>
            </a:extLst>
          </p:cNvPr>
          <p:cNvSpPr txBox="1"/>
          <p:nvPr/>
        </p:nvSpPr>
        <p:spPr>
          <a:xfrm>
            <a:off x="4137270" y="5056466"/>
            <a:ext cx="3013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/>
              <a:t>Apoyo financiero: proyecto      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3F1E9B12-9A93-43CD-A46C-E53B6381BFE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0531" y="4767722"/>
            <a:ext cx="1332089" cy="851761"/>
          </a:xfrm>
          <a:prstGeom prst="rect">
            <a:avLst/>
          </a:prstGeom>
        </p:spPr>
      </p:pic>
      <p:sp>
        <p:nvSpPr>
          <p:cNvPr id="13" name="Marcador de pie de página 12">
            <a:extLst>
              <a:ext uri="{FF2B5EF4-FFF2-40B4-BE49-F238E27FC236}">
                <a16:creationId xmlns:a16="http://schemas.microsoft.com/office/drawing/2014/main" id="{F5AA1CDE-4851-4CB2-A573-C1F33246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92672" y="6492875"/>
            <a:ext cx="4822804" cy="365125"/>
          </a:xfrm>
        </p:spPr>
        <p:txBody>
          <a:bodyPr/>
          <a:lstStyle/>
          <a:p>
            <a:r>
              <a:rPr lang="es-ES" sz="1800" i="1" dirty="0"/>
              <a:t>7</a:t>
            </a:r>
            <a:r>
              <a:rPr lang="es-ES" sz="1100" i="1" dirty="0"/>
              <a:t>ma </a:t>
            </a:r>
            <a:r>
              <a:rPr lang="es-ES" sz="1600" i="1" dirty="0"/>
              <a:t> </a:t>
            </a:r>
            <a:r>
              <a:rPr lang="es-ES" sz="1800" i="1" dirty="0"/>
              <a:t>REUNION</a:t>
            </a:r>
            <a:r>
              <a:rPr lang="es-ES" sz="1600" i="1" dirty="0"/>
              <a:t> </a:t>
            </a:r>
            <a:r>
              <a:rPr lang="es-ES" sz="1800" i="1" dirty="0"/>
              <a:t>FCTM </a:t>
            </a:r>
            <a:r>
              <a:rPr lang="es-ES" sz="1800" i="1" dirty="0" err="1"/>
              <a:t>STAc</a:t>
            </a:r>
            <a:r>
              <a:rPr lang="es-ES" sz="1800" i="1" dirty="0"/>
              <a:t>, 22 - 25 julio 2025</a:t>
            </a:r>
          </a:p>
        </p:txBody>
      </p:sp>
    </p:spTree>
    <p:extLst>
      <p:ext uri="{BB962C8B-B14F-4D97-AF65-F5344CB8AC3E}">
        <p14:creationId xmlns:p14="http://schemas.microsoft.com/office/powerpoint/2010/main" val="841470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209B3-3E8C-4506-A516-B693DA02C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5917" y="652280"/>
            <a:ext cx="10157742" cy="785841"/>
          </a:xfrm>
        </p:spPr>
        <p:txBody>
          <a:bodyPr/>
          <a:lstStyle/>
          <a:p>
            <a:r>
              <a:rPr lang="es-ES" dirty="0"/>
              <a:t>RECOMENDACIONES DE ENMIENDAS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5EF624-BB4D-45EE-808C-354206E7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344A4417-9719-49E1-8142-8C5CD590598D}"/>
              </a:ext>
            </a:extLst>
          </p:cNvPr>
          <p:cNvGrpSpPr/>
          <p:nvPr/>
        </p:nvGrpSpPr>
        <p:grpSpPr>
          <a:xfrm>
            <a:off x="146854" y="2951545"/>
            <a:ext cx="2179657" cy="1596024"/>
            <a:chOff x="100092" y="838379"/>
            <a:chExt cx="2830858" cy="1439772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7F06FDA5-CC89-4E93-98E8-162C6031A7A3}"/>
                </a:ext>
              </a:extLst>
            </p:cNvPr>
            <p:cNvSpPr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8DA1E4AF-CBBA-4B16-A69D-CD6A0382C4FE}"/>
                </a:ext>
              </a:extLst>
            </p:cNvPr>
            <p:cNvSpPr txBox="1"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42240" tIns="81280" rIns="142240" bIns="8128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Anexo I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Fuentes, actividades y contaminantes de preocupación </a:t>
              </a:r>
            </a:p>
          </p:txBody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A0C06BA-DAB7-4390-8C90-4C4CE8B47503}"/>
              </a:ext>
            </a:extLst>
          </p:cNvPr>
          <p:cNvSpPr txBox="1"/>
          <p:nvPr/>
        </p:nvSpPr>
        <p:spPr>
          <a:xfrm>
            <a:off x="6811702" y="2034960"/>
            <a:ext cx="4971326" cy="3764877"/>
          </a:xfrm>
          <a:prstGeom prst="rect">
            <a:avLst/>
          </a:prstGeom>
          <a:ln cap="rnd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2000" b="1" u="sng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PROPUESTA</a:t>
            </a:r>
            <a:r>
              <a:rPr lang="es-ES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</a:t>
            </a:r>
          </a:p>
          <a:p>
            <a:pPr marL="228600" algn="just">
              <a:lnSpc>
                <a:spcPct val="115000"/>
              </a:lnSpc>
              <a:spcAft>
                <a:spcPts val="600"/>
              </a:spcAft>
            </a:pP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Insertar en la Parte C del Anexo I un nuevo acápite (C.2) titulado </a:t>
            </a:r>
            <a:r>
              <a:rPr lang="es-E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“</a:t>
            </a:r>
            <a:r>
              <a:rPr lang="es-ES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Problemas ambientales emergentes que son causa de preocupación y que afectan la zona de aplicación del Convenio”</a:t>
            </a:r>
            <a:r>
              <a:rPr lang="es-ES" sz="20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</a:t>
            </a: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Presencia de micro plásticos y otros contaminantes emergentes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Inundación por sargazo </a:t>
            </a: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Acidificación de los mares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A7277F-81CE-40FA-86E1-2C75C8BA514D}"/>
              </a:ext>
            </a:extLst>
          </p:cNvPr>
          <p:cNvSpPr txBox="1"/>
          <p:nvPr/>
        </p:nvSpPr>
        <p:spPr>
          <a:xfrm>
            <a:off x="2637485" y="1849300"/>
            <a:ext cx="3747303" cy="4415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Contaminantes asociados que son causa de preocupación, descritos en el Anexo I del Protocolo FTCM.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(</a:t>
            </a: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a) Compuestos </a:t>
            </a:r>
            <a:r>
              <a:rPr lang="es-E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organohalogenados</a:t>
            </a: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y sustancias que podrían producir esos compuestos en el medio marino;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(b) (c) (d)……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(q) Cualquier otra sustancia o grupo de sustancias con una o más de las características enumeradas en la sección siguiente que incluye los factores a evaluar para que un posible contaminante sea considerado de preocupación.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LISTADO INCLUYENTE</a:t>
            </a:r>
            <a:endParaRPr lang="es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84546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209B3-3E8C-4506-A516-B693DA02C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806" y="273577"/>
            <a:ext cx="10157742" cy="785841"/>
          </a:xfrm>
        </p:spPr>
        <p:txBody>
          <a:bodyPr/>
          <a:lstStyle/>
          <a:p>
            <a:r>
              <a:rPr lang="es-ES" dirty="0"/>
              <a:t>RECOMENDACIONES DE ENMIENDAS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5EF624-BB4D-45EE-808C-354206E7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344A4417-9719-49E1-8142-8C5CD590598D}"/>
              </a:ext>
            </a:extLst>
          </p:cNvPr>
          <p:cNvGrpSpPr/>
          <p:nvPr/>
        </p:nvGrpSpPr>
        <p:grpSpPr>
          <a:xfrm>
            <a:off x="112939" y="2176184"/>
            <a:ext cx="1930302" cy="1567302"/>
            <a:chOff x="100092" y="838379"/>
            <a:chExt cx="2830858" cy="1439772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7F06FDA5-CC89-4E93-98E8-162C6031A7A3}"/>
                </a:ext>
              </a:extLst>
            </p:cNvPr>
            <p:cNvSpPr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8DA1E4AF-CBBA-4B16-A69D-CD6A0382C4FE}"/>
                </a:ext>
              </a:extLst>
            </p:cNvPr>
            <p:cNvSpPr txBox="1"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42240" tIns="81280" rIns="142240" bIns="8128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Anexo III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Aguas residuales domésticas</a:t>
              </a:r>
            </a:p>
          </p:txBody>
        </p:sp>
      </p:grp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A7277F-81CE-40FA-86E1-2C75C8BA514D}"/>
              </a:ext>
            </a:extLst>
          </p:cNvPr>
          <p:cNvSpPr txBox="1"/>
          <p:nvPr/>
        </p:nvSpPr>
        <p:spPr>
          <a:xfrm>
            <a:off x="237068" y="3870046"/>
            <a:ext cx="1682044" cy="1477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PARTE C: LIMITES DE EFLUENTES</a:t>
            </a: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85983A8C-6449-49E5-B6B0-20F0D05067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31412"/>
              </p:ext>
            </p:extLst>
          </p:nvPr>
        </p:nvGraphicFramePr>
        <p:xfrm>
          <a:off x="2371275" y="1873956"/>
          <a:ext cx="9583658" cy="3636221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1046535">
                  <a:extLst>
                    <a:ext uri="{9D8B030D-6E8A-4147-A177-3AD203B41FA5}">
                      <a16:colId xmlns:a16="http://schemas.microsoft.com/office/drawing/2014/main" val="930190506"/>
                    </a:ext>
                  </a:extLst>
                </a:gridCol>
                <a:gridCol w="2249212">
                  <a:extLst>
                    <a:ext uri="{9D8B030D-6E8A-4147-A177-3AD203B41FA5}">
                      <a16:colId xmlns:a16="http://schemas.microsoft.com/office/drawing/2014/main" val="2980698083"/>
                    </a:ext>
                  </a:extLst>
                </a:gridCol>
                <a:gridCol w="6287911">
                  <a:extLst>
                    <a:ext uri="{9D8B030D-6E8A-4147-A177-3AD203B41FA5}">
                      <a16:colId xmlns:a16="http://schemas.microsoft.com/office/drawing/2014/main" val="568582069"/>
                    </a:ext>
                  </a:extLst>
                </a:gridCol>
              </a:tblGrid>
              <a:tr h="6751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400" dirty="0">
                          <a:effectLst/>
                        </a:rPr>
                        <a:t>Categoría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400" dirty="0">
                          <a:effectLst/>
                        </a:rPr>
                        <a:t>Fecha efectiva de obligación (años después de la entrada en vigor el Protocolo FTCM)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400" dirty="0">
                          <a:effectLst/>
                        </a:rPr>
                        <a:t>Fuentes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extLst>
                  <a:ext uri="{0D108BD9-81ED-4DB2-BD59-A6C34878D82A}">
                    <a16:rowId xmlns:a16="http://schemas.microsoft.com/office/drawing/2014/main" val="2739040736"/>
                  </a:ext>
                </a:extLst>
              </a:tr>
              <a:tr h="3189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1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 dirty="0">
                          <a:effectLst/>
                        </a:rPr>
                        <a:t>0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Todos los sistemas nuevos de aguas residuales domésticas.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extLst>
                  <a:ext uri="{0D108BD9-81ED-4DB2-BD59-A6C34878D82A}">
                    <a16:rowId xmlns:a16="http://schemas.microsoft.com/office/drawing/2014/main" val="1570063116"/>
                  </a:ext>
                </a:extLst>
              </a:tr>
              <a:tr h="490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2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10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Sistemas existentes de aguas residuales domesticas que no sean sistemas comunitarios de aguas residuales.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extLst>
                  <a:ext uri="{0D108BD9-81ED-4DB2-BD59-A6C34878D82A}">
                    <a16:rowId xmlns:a16="http://schemas.microsoft.com/office/drawing/2014/main" val="712427560"/>
                  </a:ext>
                </a:extLst>
              </a:tr>
              <a:tr h="3189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3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10*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Comunidades de 10 000 a 50 000 habitantes.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extLst>
                  <a:ext uri="{0D108BD9-81ED-4DB2-BD59-A6C34878D82A}">
                    <a16:rowId xmlns:a16="http://schemas.microsoft.com/office/drawing/2014/main" val="2348904195"/>
                  </a:ext>
                </a:extLst>
              </a:tr>
              <a:tr h="490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4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15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Comunidades con más de 50 000 habitantes que cuenten con sistema de recolección de aguas residuales.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extLst>
                  <a:ext uri="{0D108BD9-81ED-4DB2-BD59-A6C34878D82A}">
                    <a16:rowId xmlns:a16="http://schemas.microsoft.com/office/drawing/2014/main" val="1116093692"/>
                  </a:ext>
                </a:extLst>
              </a:tr>
              <a:tr h="3346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5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20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Comunidades con más de 50 000 habitantes que no cuenten con sistemas de aguas residuales.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extLst>
                  <a:ext uri="{0D108BD9-81ED-4DB2-BD59-A6C34878D82A}">
                    <a16:rowId xmlns:a16="http://schemas.microsoft.com/office/drawing/2014/main" val="238564676"/>
                  </a:ext>
                </a:extLst>
              </a:tr>
              <a:tr h="3189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6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20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T</a:t>
                      </a:r>
                      <a:r>
                        <a:rPr lang="en-US" sz="1200">
                          <a:effectLst/>
                        </a:rPr>
                        <a:t>o</a:t>
                      </a:r>
                      <a:r>
                        <a:rPr lang="es-ES" sz="1200">
                          <a:effectLst/>
                        </a:rPr>
                        <a:t>das las demás comunidades</a:t>
                      </a:r>
                      <a:r>
                        <a:rPr lang="en-US" sz="1200">
                          <a:effectLst/>
                        </a:rPr>
                        <a:t>. 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extLst>
                  <a:ext uri="{0D108BD9-81ED-4DB2-BD59-A6C34878D82A}">
                    <a16:rowId xmlns:a16="http://schemas.microsoft.com/office/drawing/2014/main" val="2481907341"/>
                  </a:ext>
                </a:extLst>
              </a:tr>
              <a:tr h="538779"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 dirty="0">
                          <a:effectLst/>
                        </a:rPr>
                        <a:t>*Las Partes Contratantes que opten por dar mayor prioridad a las categorías 4 y 5 podrán ampliar el plazo correspondiente a la categoría 3 a veinte (20) años (que es el plazo correspondiente a la categoría 6).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 marL="89245" marR="89245" marT="44622" marB="44622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904378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2129107D-DA23-4FE5-9FA3-8F57E174574E}"/>
              </a:ext>
            </a:extLst>
          </p:cNvPr>
          <p:cNvSpPr txBox="1"/>
          <p:nvPr/>
        </p:nvSpPr>
        <p:spPr>
          <a:xfrm>
            <a:off x="146855" y="5600238"/>
            <a:ext cx="12045145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Parte G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del propio Anexo III se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establecen períodos de prórroga para las categorías 2, 3, 4 o 5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si se demuestra el cumplimiento parcial de algunas de ellas (reducción de por lo menos el 5 % de la descarga total de contaminantes asociados con esas categorías) y que se reconoce la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necesidad de acceder a recursos financieros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para el cumplimiento del cronograma</a:t>
            </a:r>
          </a:p>
          <a:p>
            <a:pPr algn="ctr"/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</a:rPr>
              <a:t>NO SE PROPONEN MODIFICACIONES AL CALENDARIO DE IMPLEMENTACION</a:t>
            </a:r>
            <a:endParaRPr lang="es-ES" b="1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F99469E-4DF5-468C-B5FF-EEFA445FCF9E}"/>
              </a:ext>
            </a:extLst>
          </p:cNvPr>
          <p:cNvSpPr txBox="1"/>
          <p:nvPr/>
        </p:nvSpPr>
        <p:spPr>
          <a:xfrm>
            <a:off x="2495452" y="1143521"/>
            <a:ext cx="83227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Calendario de implementación de sistemas nuevos o existentes de aguas residuales domésticas cuyos efluentes satisfagan los límites establecidos en el Anexo III</a:t>
            </a:r>
          </a:p>
        </p:txBody>
      </p:sp>
    </p:spTree>
    <p:extLst>
      <p:ext uri="{BB962C8B-B14F-4D97-AF65-F5344CB8AC3E}">
        <p14:creationId xmlns:p14="http://schemas.microsoft.com/office/powerpoint/2010/main" val="2487781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209B3-3E8C-4506-A516-B693DA02C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806" y="273577"/>
            <a:ext cx="10157742" cy="785841"/>
          </a:xfrm>
        </p:spPr>
        <p:txBody>
          <a:bodyPr/>
          <a:lstStyle/>
          <a:p>
            <a:r>
              <a:rPr lang="es-ES" dirty="0"/>
              <a:t>RECOMENDACIONES DE ENMIENDAS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5EF624-BB4D-45EE-808C-354206E7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344A4417-9719-49E1-8142-8C5CD590598D}"/>
              </a:ext>
            </a:extLst>
          </p:cNvPr>
          <p:cNvGrpSpPr/>
          <p:nvPr/>
        </p:nvGrpSpPr>
        <p:grpSpPr>
          <a:xfrm>
            <a:off x="112939" y="2204303"/>
            <a:ext cx="1930302" cy="1567302"/>
            <a:chOff x="100092" y="838379"/>
            <a:chExt cx="2830858" cy="1439772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7F06FDA5-CC89-4E93-98E8-162C6031A7A3}"/>
                </a:ext>
              </a:extLst>
            </p:cNvPr>
            <p:cNvSpPr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8DA1E4AF-CBBA-4B16-A69D-CD6A0382C4FE}"/>
                </a:ext>
              </a:extLst>
            </p:cNvPr>
            <p:cNvSpPr txBox="1"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42240" tIns="81280" rIns="142240" bIns="8128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Anexo III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Aguas residuales domésticas</a:t>
              </a:r>
            </a:p>
          </p:txBody>
        </p:sp>
      </p:grp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A7277F-81CE-40FA-86E1-2C75C8BA514D}"/>
              </a:ext>
            </a:extLst>
          </p:cNvPr>
          <p:cNvSpPr txBox="1"/>
          <p:nvPr/>
        </p:nvSpPr>
        <p:spPr>
          <a:xfrm>
            <a:off x="237068" y="3870046"/>
            <a:ext cx="1682044" cy="1477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PARTE C: LIMITES DE EFLUENTES</a:t>
            </a: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F99469E-4DF5-468C-B5FF-EEFA445FCF9E}"/>
              </a:ext>
            </a:extLst>
          </p:cNvPr>
          <p:cNvSpPr txBox="1"/>
          <p:nvPr/>
        </p:nvSpPr>
        <p:spPr>
          <a:xfrm>
            <a:off x="3273778" y="1320761"/>
            <a:ext cx="75748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s-E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Límites de vertimientos para aguas residuales domésticas 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BB699F9-649F-4F10-9893-4CAD6F43E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628961"/>
              </p:ext>
            </p:extLst>
          </p:nvPr>
        </p:nvGraphicFramePr>
        <p:xfrm>
          <a:off x="2415821" y="1950360"/>
          <a:ext cx="8750830" cy="4295902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2686505">
                  <a:extLst>
                    <a:ext uri="{9D8B030D-6E8A-4147-A177-3AD203B41FA5}">
                      <a16:colId xmlns:a16="http://schemas.microsoft.com/office/drawing/2014/main" val="3566315571"/>
                    </a:ext>
                  </a:extLst>
                </a:gridCol>
                <a:gridCol w="3332316">
                  <a:extLst>
                    <a:ext uri="{9D8B030D-6E8A-4147-A177-3AD203B41FA5}">
                      <a16:colId xmlns:a16="http://schemas.microsoft.com/office/drawing/2014/main" val="1547322621"/>
                    </a:ext>
                  </a:extLst>
                </a:gridCol>
                <a:gridCol w="2732009">
                  <a:extLst>
                    <a:ext uri="{9D8B030D-6E8A-4147-A177-3AD203B41FA5}">
                      <a16:colId xmlns:a16="http://schemas.microsoft.com/office/drawing/2014/main" val="2060952904"/>
                    </a:ext>
                  </a:extLst>
                </a:gridCol>
              </a:tblGrid>
              <a:tr h="336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dirty="0">
                          <a:effectLst/>
                        </a:rPr>
                        <a:t>Parámetros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Clase I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Clase II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218344"/>
                  </a:ext>
                </a:extLst>
              </a:tr>
              <a:tr h="3363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Solidos suspendidos totales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30 mg L</a:t>
                      </a:r>
                      <a:r>
                        <a:rPr lang="es-ES_tradnl" sz="1800" baseline="30000">
                          <a:effectLst/>
                        </a:rPr>
                        <a:t>-1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150 mg L</a:t>
                      </a:r>
                      <a:r>
                        <a:rPr lang="es-ES_tradnl" sz="1800" baseline="30000">
                          <a:effectLst/>
                        </a:rPr>
                        <a:t>-1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133748"/>
                  </a:ext>
                </a:extLst>
              </a:tr>
              <a:tr h="4265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Demanda bioquímica de oxígeno (DBO</a:t>
                      </a:r>
                      <a:r>
                        <a:rPr lang="es-ES_tradnl" sz="1800" baseline="-25000">
                          <a:effectLst/>
                        </a:rPr>
                        <a:t>5</a:t>
                      </a:r>
                      <a:r>
                        <a:rPr lang="es-ES_tradnl" sz="1800">
                          <a:effectLst/>
                        </a:rPr>
                        <a:t>)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dirty="0">
                          <a:effectLst/>
                        </a:rPr>
                        <a:t>30 mg L</a:t>
                      </a:r>
                      <a:r>
                        <a:rPr lang="es-ES_tradnl" sz="1800" baseline="30000" dirty="0">
                          <a:effectLst/>
                        </a:rPr>
                        <a:t>-1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150 mg L</a:t>
                      </a:r>
                      <a:r>
                        <a:rPr lang="es-ES_tradnl" sz="1800" baseline="30000">
                          <a:effectLst/>
                        </a:rPr>
                        <a:t>-1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747033"/>
                  </a:ext>
                </a:extLst>
              </a:tr>
              <a:tr h="3363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pH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5 - 10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5 - 10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248104"/>
                  </a:ext>
                </a:extLst>
              </a:tr>
              <a:tr h="3363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Grasas y Aceites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15 mg L</a:t>
                      </a:r>
                      <a:r>
                        <a:rPr lang="es-ES_tradnl" sz="1800" baseline="30000">
                          <a:effectLst/>
                        </a:rPr>
                        <a:t>-1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50 mg L</a:t>
                      </a:r>
                      <a:r>
                        <a:rPr lang="es-ES_tradnl" sz="1800" baseline="30000">
                          <a:effectLst/>
                        </a:rPr>
                        <a:t>-1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468475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buFont typeface="+mj-lt"/>
                        <a:buAutoNum type="alphaLcParenR"/>
                      </a:pPr>
                      <a:r>
                        <a:rPr lang="es-ES_tradnl" sz="1800">
                          <a:effectLst/>
                        </a:rPr>
                        <a:t>Coliformes fecales</a:t>
                      </a:r>
                      <a:endParaRPr lang="es-ES" sz="18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+mj-lt"/>
                        <a:buAutoNum type="alphaLcParenR"/>
                      </a:pPr>
                      <a:r>
                        <a:rPr lang="es-ES_tradnl" sz="1800">
                          <a:effectLst/>
                        </a:rPr>
                        <a:t>E. coli (agua dulce)</a:t>
                      </a:r>
                      <a:endParaRPr lang="es-ES" sz="18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+mj-lt"/>
                        <a:buAutoNum type="alphaLcParenR"/>
                      </a:pPr>
                      <a:r>
                        <a:rPr lang="es-ES_tradnl" sz="1800">
                          <a:effectLst/>
                        </a:rPr>
                        <a:t>Enterococos (agua salada)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buFont typeface="+mj-lt"/>
                        <a:buAutoNum type="alphaLcParenR"/>
                      </a:pPr>
                      <a:r>
                        <a:rPr lang="es-ES_tradnl" sz="1800">
                          <a:effectLst/>
                        </a:rPr>
                        <a:t>200 NMP/100 ml</a:t>
                      </a:r>
                      <a:endParaRPr lang="es-ES" sz="1800">
                        <a:effectLst/>
                      </a:endParaRPr>
                    </a:p>
                    <a:p>
                      <a:pPr marL="342900" lvl="0" indent="-342900" algn="ctr">
                        <a:lnSpc>
                          <a:spcPct val="115000"/>
                        </a:lnSpc>
                        <a:buFont typeface="+mj-lt"/>
                        <a:buAutoNum type="alphaLcParenR"/>
                      </a:pPr>
                      <a:r>
                        <a:rPr lang="es-ES_tradnl" sz="1800">
                          <a:effectLst/>
                        </a:rPr>
                        <a:t>126 organismos/100 ml</a:t>
                      </a:r>
                      <a:endParaRPr lang="es-ES" sz="1800">
                        <a:effectLst/>
                      </a:endParaRPr>
                    </a:p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+mj-lt"/>
                        <a:buAutoNum type="alphaLcParenR"/>
                      </a:pPr>
                      <a:r>
                        <a:rPr lang="es-ES_tradnl" sz="1800">
                          <a:effectLst/>
                        </a:rPr>
                        <a:t>35 organismos/100ml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-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004631"/>
                  </a:ext>
                </a:extLst>
              </a:tr>
              <a:tr h="3363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Sustancias flotantes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No visibles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dirty="0">
                          <a:effectLst/>
                        </a:rPr>
                        <a:t>No visibles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451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736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209B3-3E8C-4506-A516-B693DA02C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1073" y="33090"/>
            <a:ext cx="10157742" cy="785841"/>
          </a:xfrm>
        </p:spPr>
        <p:txBody>
          <a:bodyPr/>
          <a:lstStyle/>
          <a:p>
            <a:r>
              <a:rPr lang="es-ES" dirty="0"/>
              <a:t>RECOMENDACIONES DE ENMIENDAS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5EF624-BB4D-45EE-808C-354206E7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344A4417-9719-49E1-8142-8C5CD590598D}"/>
              </a:ext>
            </a:extLst>
          </p:cNvPr>
          <p:cNvGrpSpPr/>
          <p:nvPr/>
        </p:nvGrpSpPr>
        <p:grpSpPr>
          <a:xfrm>
            <a:off x="112939" y="1950360"/>
            <a:ext cx="1930302" cy="1567302"/>
            <a:chOff x="100092" y="838379"/>
            <a:chExt cx="2830858" cy="1439772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7F06FDA5-CC89-4E93-98E8-162C6031A7A3}"/>
                </a:ext>
              </a:extLst>
            </p:cNvPr>
            <p:cNvSpPr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8DA1E4AF-CBBA-4B16-A69D-CD6A0382C4FE}"/>
                </a:ext>
              </a:extLst>
            </p:cNvPr>
            <p:cNvSpPr txBox="1"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42240" tIns="81280" rIns="142240" bIns="8128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Anexo III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Aguas residuales domésticas</a:t>
              </a:r>
            </a:p>
          </p:txBody>
        </p:sp>
      </p:grp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A7277F-81CE-40FA-86E1-2C75C8BA514D}"/>
              </a:ext>
            </a:extLst>
          </p:cNvPr>
          <p:cNvSpPr txBox="1"/>
          <p:nvPr/>
        </p:nvSpPr>
        <p:spPr>
          <a:xfrm>
            <a:off x="270912" y="4068069"/>
            <a:ext cx="1682044" cy="1477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PARTE C: LIMITES DE EFLUENTES</a:t>
            </a: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F99469E-4DF5-468C-B5FF-EEFA445FCF9E}"/>
              </a:ext>
            </a:extLst>
          </p:cNvPr>
          <p:cNvSpPr txBox="1"/>
          <p:nvPr/>
        </p:nvSpPr>
        <p:spPr>
          <a:xfrm>
            <a:off x="3397952" y="923951"/>
            <a:ext cx="7574845" cy="836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CAMBIOS SUGERIDOS </a:t>
            </a:r>
          </a:p>
          <a:p>
            <a:pPr algn="ctr">
              <a:spcAft>
                <a:spcPts val="1000"/>
              </a:spcAft>
            </a:pPr>
            <a:r>
              <a:rPr lang="es-E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Límites de vertimientos para aguas residuales domésticas 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BB699F9-649F-4F10-9893-4CAD6F43E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921275"/>
              </p:ext>
            </p:extLst>
          </p:nvPr>
        </p:nvGraphicFramePr>
        <p:xfrm>
          <a:off x="2302931" y="1851190"/>
          <a:ext cx="9776130" cy="4621700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3001272">
                  <a:extLst>
                    <a:ext uri="{9D8B030D-6E8A-4147-A177-3AD203B41FA5}">
                      <a16:colId xmlns:a16="http://schemas.microsoft.com/office/drawing/2014/main" val="3566315571"/>
                    </a:ext>
                  </a:extLst>
                </a:gridCol>
                <a:gridCol w="3722750">
                  <a:extLst>
                    <a:ext uri="{9D8B030D-6E8A-4147-A177-3AD203B41FA5}">
                      <a16:colId xmlns:a16="http://schemas.microsoft.com/office/drawing/2014/main" val="1547322621"/>
                    </a:ext>
                  </a:extLst>
                </a:gridCol>
                <a:gridCol w="3052108">
                  <a:extLst>
                    <a:ext uri="{9D8B030D-6E8A-4147-A177-3AD203B41FA5}">
                      <a16:colId xmlns:a16="http://schemas.microsoft.com/office/drawing/2014/main" val="2060952904"/>
                    </a:ext>
                  </a:extLst>
                </a:gridCol>
              </a:tblGrid>
              <a:tr h="404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dirty="0">
                          <a:effectLst/>
                        </a:rPr>
                        <a:t>Parámetros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dirty="0">
                          <a:effectLst/>
                        </a:rPr>
                        <a:t>Clase I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dirty="0">
                          <a:effectLst/>
                        </a:rPr>
                        <a:t>Clase II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218344"/>
                  </a:ext>
                </a:extLst>
              </a:tr>
              <a:tr h="6293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Solidos suspendidos totales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50 mg L</a:t>
                      </a:r>
                      <a:r>
                        <a:rPr lang="es-ES_tradnl" sz="1800" b="1" baseline="30000" dirty="0">
                          <a:solidFill>
                            <a:srgbClr val="FF0000"/>
                          </a:solidFill>
                          <a:effectLst/>
                        </a:rPr>
                        <a:t>-1</a:t>
                      </a:r>
                      <a:endParaRPr lang="es-ES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150 mg L</a:t>
                      </a:r>
                      <a:r>
                        <a:rPr lang="es-ES_tradnl" sz="1800" baseline="30000">
                          <a:effectLst/>
                        </a:rPr>
                        <a:t>-1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133748"/>
                  </a:ext>
                </a:extLst>
              </a:tr>
              <a:tr h="6762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Demanda bioquímica de oxígeno (DBO</a:t>
                      </a:r>
                      <a:r>
                        <a:rPr lang="es-ES_tradnl" sz="1800" baseline="-25000">
                          <a:effectLst/>
                        </a:rPr>
                        <a:t>5</a:t>
                      </a:r>
                      <a:r>
                        <a:rPr lang="es-ES_tradnl" sz="1800">
                          <a:effectLst/>
                        </a:rPr>
                        <a:t>)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dirty="0">
                          <a:effectLst/>
                        </a:rPr>
                        <a:t>30 mg L</a:t>
                      </a:r>
                      <a:r>
                        <a:rPr lang="es-ES_tradnl" sz="1800" baseline="30000" dirty="0">
                          <a:effectLst/>
                        </a:rPr>
                        <a:t>-1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150 mg L</a:t>
                      </a:r>
                      <a:r>
                        <a:rPr lang="es-ES_tradnl" sz="1800" baseline="30000">
                          <a:effectLst/>
                        </a:rPr>
                        <a:t>-1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747033"/>
                  </a:ext>
                </a:extLst>
              </a:tr>
              <a:tr h="3731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pH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dirty="0">
                          <a:effectLst/>
                        </a:rPr>
                        <a:t>5 - 10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5 - 10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248104"/>
                  </a:ext>
                </a:extLst>
              </a:tr>
              <a:tr h="4835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>
                          <a:effectLst/>
                        </a:rPr>
                        <a:t>Grasas y Aceites</a:t>
                      </a:r>
                      <a:endParaRPr lang="es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dirty="0">
                          <a:effectLst/>
                        </a:rPr>
                        <a:t>15 mg L</a:t>
                      </a:r>
                      <a:r>
                        <a:rPr lang="es-ES_tradnl" sz="1800" baseline="30000" dirty="0">
                          <a:effectLst/>
                        </a:rPr>
                        <a:t>-1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dirty="0">
                          <a:effectLst/>
                        </a:rPr>
                        <a:t>50 mg L</a:t>
                      </a:r>
                      <a:r>
                        <a:rPr lang="es-ES_tradnl" sz="1800" baseline="30000" dirty="0">
                          <a:effectLst/>
                        </a:rPr>
                        <a:t>-1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468475"/>
                  </a:ext>
                </a:extLst>
              </a:tr>
              <a:tr h="191225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buFont typeface="+mj-lt"/>
                        <a:buAutoNum type="alphaLcParenR"/>
                      </a:pPr>
                      <a:r>
                        <a:rPr lang="es-ES_tradnl" sz="1800" dirty="0">
                          <a:effectLst/>
                        </a:rPr>
                        <a:t>Coliformes fecales</a:t>
                      </a:r>
                      <a:endParaRPr lang="es-ES" sz="18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+mj-lt"/>
                        <a:buAutoNum type="alphaLcParenR"/>
                      </a:pPr>
                      <a:r>
                        <a:rPr lang="es-ES_tradnl" sz="1800" dirty="0">
                          <a:effectLst/>
                        </a:rPr>
                        <a:t>E. coli (agua dulce)</a:t>
                      </a:r>
                      <a:endParaRPr lang="es-ES" sz="18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+mj-lt"/>
                        <a:buAutoNum type="alphaLcParenR"/>
                      </a:pPr>
                      <a:r>
                        <a:rPr lang="es-ES_tradnl" sz="1800" dirty="0">
                          <a:effectLst/>
                        </a:rPr>
                        <a:t>Enterococos (agua salada)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800" baseline="0" dirty="0">
                          <a:effectLst/>
                        </a:rPr>
                        <a:t>a) 200 NMP 100 m</a:t>
                      </a:r>
                      <a:r>
                        <a:rPr lang="es-ES_tradnl" sz="1800" dirty="0">
                          <a:effectLst/>
                        </a:rPr>
                        <a:t>L</a:t>
                      </a:r>
                      <a:r>
                        <a:rPr lang="es-ES_tradnl" sz="1800" baseline="30000" dirty="0">
                          <a:effectLst/>
                        </a:rPr>
                        <a:t>-1</a:t>
                      </a:r>
                      <a:endParaRPr lang="es-ES" sz="1800" baseline="0" dirty="0">
                        <a:effectLst/>
                      </a:endParaRPr>
                    </a:p>
                    <a:p>
                      <a:pPr marL="0" lv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b) 126 organismos 100 </a:t>
                      </a:r>
                      <a:r>
                        <a:rPr lang="es-ES_tradnl" sz="1800" baseline="0" dirty="0">
                          <a:effectLst/>
                        </a:rPr>
                        <a:t>m</a:t>
                      </a:r>
                      <a:r>
                        <a:rPr lang="es-ES_tradnl" sz="1800" dirty="0">
                          <a:effectLst/>
                        </a:rPr>
                        <a:t>L</a:t>
                      </a:r>
                      <a:r>
                        <a:rPr lang="es-ES_tradnl" sz="1800" baseline="30000" dirty="0">
                          <a:effectLst/>
                        </a:rPr>
                        <a:t>-1</a:t>
                      </a:r>
                      <a:endParaRPr lang="es-ES_tradnl" sz="18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800" b="1" baseline="0" dirty="0">
                          <a:solidFill>
                            <a:srgbClr val="FF0000"/>
                          </a:solidFill>
                          <a:effectLst/>
                        </a:rPr>
                        <a:t>126 NMP 100 </a:t>
                      </a:r>
                      <a:r>
                        <a:rPr lang="es-ES_tradnl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s-ES_tradnl" sz="1800" b="1" kern="12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endParaRPr lang="es-ES_tradnl" sz="1800" b="1" baseline="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800" b="1" baseline="0" dirty="0">
                          <a:solidFill>
                            <a:srgbClr val="FF0000"/>
                          </a:solidFill>
                          <a:effectLst/>
                        </a:rPr>
                        <a:t>126 UFC</a:t>
                      </a:r>
                      <a:endParaRPr lang="es-ES" sz="1800" b="1" baseline="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lv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8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c) 35 organismos 100 </a:t>
                      </a:r>
                      <a:r>
                        <a:rPr lang="es-ES_tradnl" sz="1800" b="1" baseline="0" dirty="0">
                          <a:effectLst/>
                        </a:rPr>
                        <a:t>m</a:t>
                      </a:r>
                      <a:r>
                        <a:rPr lang="es-ES_tradnl" sz="1800" b="1" dirty="0">
                          <a:effectLst/>
                        </a:rPr>
                        <a:t>L</a:t>
                      </a:r>
                      <a:r>
                        <a:rPr lang="es-ES_tradnl" sz="1800" b="1" baseline="30000" dirty="0">
                          <a:effectLst/>
                        </a:rPr>
                        <a:t>-1</a:t>
                      </a:r>
                      <a:endParaRPr lang="es-ES_tradnl" sz="18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8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 NMP 100 </a:t>
                      </a:r>
                      <a:r>
                        <a:rPr lang="es-ES_tradnl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s-ES_tradnl" sz="1800" b="1" kern="12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endParaRPr lang="es-ES_tradnl" sz="1800" b="1" kern="1200" baseline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8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 UFC</a:t>
                      </a:r>
                      <a:endParaRPr lang="es-ES" sz="1800" b="1" kern="1200" baseline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a) 1000 – 5000 NMP 100 mL</a:t>
                      </a:r>
                      <a:r>
                        <a:rPr lang="es-ES_tradnl" sz="1800" b="1" kern="12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endParaRPr lang="es-ES" sz="1800" b="1" baseline="30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004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7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209B3-3E8C-4506-A516-B693DA02C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1073" y="33090"/>
            <a:ext cx="10157742" cy="785841"/>
          </a:xfrm>
        </p:spPr>
        <p:txBody>
          <a:bodyPr/>
          <a:lstStyle/>
          <a:p>
            <a:r>
              <a:rPr lang="es-ES" dirty="0"/>
              <a:t>RECOMENDACIONES DE ENMIENDAS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5EF624-BB4D-45EE-808C-354206E7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344A4417-9719-49E1-8142-8C5CD590598D}"/>
              </a:ext>
            </a:extLst>
          </p:cNvPr>
          <p:cNvGrpSpPr/>
          <p:nvPr/>
        </p:nvGrpSpPr>
        <p:grpSpPr>
          <a:xfrm>
            <a:off x="112939" y="1950360"/>
            <a:ext cx="1930302" cy="1567302"/>
            <a:chOff x="100092" y="838379"/>
            <a:chExt cx="2830858" cy="1439772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7F06FDA5-CC89-4E93-98E8-162C6031A7A3}"/>
                </a:ext>
              </a:extLst>
            </p:cNvPr>
            <p:cNvSpPr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8DA1E4AF-CBBA-4B16-A69D-CD6A0382C4FE}"/>
                </a:ext>
              </a:extLst>
            </p:cNvPr>
            <p:cNvSpPr txBox="1"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42240" tIns="81280" rIns="142240" bIns="8128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Anexo III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Aguas residuales domésticas</a:t>
              </a:r>
            </a:p>
          </p:txBody>
        </p:sp>
      </p:grp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A7277F-81CE-40FA-86E1-2C75C8BA514D}"/>
              </a:ext>
            </a:extLst>
          </p:cNvPr>
          <p:cNvSpPr txBox="1"/>
          <p:nvPr/>
        </p:nvSpPr>
        <p:spPr>
          <a:xfrm>
            <a:off x="270912" y="4068069"/>
            <a:ext cx="1682044" cy="1477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PARTE C: LIMITES DE EFLUENTES</a:t>
            </a: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F99469E-4DF5-468C-B5FF-EEFA445FCF9E}"/>
              </a:ext>
            </a:extLst>
          </p:cNvPr>
          <p:cNvSpPr txBox="1"/>
          <p:nvPr/>
        </p:nvSpPr>
        <p:spPr>
          <a:xfrm>
            <a:off x="3397952" y="923951"/>
            <a:ext cx="8274759" cy="836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CAMBIOS SUGERIDOS </a:t>
            </a:r>
          </a:p>
          <a:p>
            <a:pPr algn="ctr">
              <a:spcAft>
                <a:spcPts val="1000"/>
              </a:spcAft>
            </a:pPr>
            <a:r>
              <a:rPr lang="es-E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Límites de vertimientos para aguas residuales domésticas (continuación) 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BB699F9-649F-4F10-9893-4CAD6F43E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559172"/>
              </p:ext>
            </p:extLst>
          </p:nvPr>
        </p:nvGraphicFramePr>
        <p:xfrm>
          <a:off x="2370667" y="1950360"/>
          <a:ext cx="8500534" cy="2472201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3187506">
                  <a:extLst>
                    <a:ext uri="{9D8B030D-6E8A-4147-A177-3AD203B41FA5}">
                      <a16:colId xmlns:a16="http://schemas.microsoft.com/office/drawing/2014/main" val="3566315571"/>
                    </a:ext>
                  </a:extLst>
                </a:gridCol>
                <a:gridCol w="2919482">
                  <a:extLst>
                    <a:ext uri="{9D8B030D-6E8A-4147-A177-3AD203B41FA5}">
                      <a16:colId xmlns:a16="http://schemas.microsoft.com/office/drawing/2014/main" val="1547322621"/>
                    </a:ext>
                  </a:extLst>
                </a:gridCol>
                <a:gridCol w="2393546">
                  <a:extLst>
                    <a:ext uri="{9D8B030D-6E8A-4147-A177-3AD203B41FA5}">
                      <a16:colId xmlns:a16="http://schemas.microsoft.com/office/drawing/2014/main" val="2060952904"/>
                    </a:ext>
                  </a:extLst>
                </a:gridCol>
              </a:tblGrid>
              <a:tr h="491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dirty="0">
                          <a:effectLst/>
                        </a:rPr>
                        <a:t>Parámetros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dirty="0">
                          <a:effectLst/>
                        </a:rPr>
                        <a:t>Clase I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dirty="0">
                          <a:effectLst/>
                        </a:rPr>
                        <a:t>Clase II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218344"/>
                  </a:ext>
                </a:extLst>
              </a:tr>
              <a:tr h="763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b="1" dirty="0">
                          <a:solidFill>
                            <a:srgbClr val="FF0000"/>
                          </a:solidFill>
                          <a:effectLst/>
                        </a:rPr>
                        <a:t>PT</a:t>
                      </a:r>
                      <a:endParaRPr lang="es-E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b="1" dirty="0">
                          <a:solidFill>
                            <a:srgbClr val="FF0000"/>
                          </a:solidFill>
                          <a:effectLst/>
                        </a:rPr>
                        <a:t>0.1 - 5 mg L</a:t>
                      </a:r>
                      <a:r>
                        <a:rPr lang="es-ES_tradnl" sz="2000" b="1" baseline="30000" dirty="0">
                          <a:solidFill>
                            <a:srgbClr val="FF0000"/>
                          </a:solidFill>
                          <a:effectLst/>
                        </a:rPr>
                        <a:t>-1</a:t>
                      </a:r>
                      <a:endParaRPr lang="es-E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b="1" dirty="0">
                          <a:solidFill>
                            <a:srgbClr val="FF0000"/>
                          </a:solidFill>
                          <a:effectLst/>
                        </a:rPr>
                        <a:t>5 - 10 mg L</a:t>
                      </a:r>
                      <a:r>
                        <a:rPr lang="es-ES_tradnl" sz="2000" b="1" baseline="30000" dirty="0">
                          <a:solidFill>
                            <a:srgbClr val="FF0000"/>
                          </a:solidFill>
                          <a:effectLst/>
                        </a:rPr>
                        <a:t>-1</a:t>
                      </a:r>
                      <a:endParaRPr lang="es-E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133748"/>
                  </a:ext>
                </a:extLst>
              </a:tr>
              <a:tr h="763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b="1" dirty="0">
                          <a:solidFill>
                            <a:srgbClr val="FF0000"/>
                          </a:solidFill>
                          <a:effectLst/>
                        </a:rPr>
                        <a:t>NT</a:t>
                      </a:r>
                      <a:endParaRPr lang="es-E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b="1" dirty="0">
                          <a:solidFill>
                            <a:srgbClr val="FF0000"/>
                          </a:solidFill>
                          <a:effectLst/>
                        </a:rPr>
                        <a:t>1 - 10 mg L</a:t>
                      </a:r>
                      <a:r>
                        <a:rPr lang="es-ES_tradnl" sz="2000" b="1" baseline="30000" dirty="0">
                          <a:solidFill>
                            <a:srgbClr val="FF0000"/>
                          </a:solidFill>
                          <a:effectLst/>
                        </a:rPr>
                        <a:t>-1</a:t>
                      </a:r>
                      <a:endParaRPr lang="es-E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b="1" dirty="0">
                          <a:solidFill>
                            <a:srgbClr val="FF0000"/>
                          </a:solidFill>
                          <a:effectLst/>
                        </a:rPr>
                        <a:t>10 - 50 mg L</a:t>
                      </a:r>
                      <a:r>
                        <a:rPr lang="es-ES_tradnl" sz="2000" b="1" baseline="30000" dirty="0">
                          <a:solidFill>
                            <a:srgbClr val="FF0000"/>
                          </a:solidFill>
                          <a:effectLst/>
                        </a:rPr>
                        <a:t>-1</a:t>
                      </a:r>
                      <a:endParaRPr lang="es-E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747033"/>
                  </a:ext>
                </a:extLst>
              </a:tr>
              <a:tr h="4528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b="1" dirty="0">
                          <a:solidFill>
                            <a:srgbClr val="FF0000"/>
                          </a:solidFill>
                          <a:effectLst/>
                        </a:rPr>
                        <a:t>NTK</a:t>
                      </a:r>
                      <a:endParaRPr lang="es-E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b="1" dirty="0">
                          <a:solidFill>
                            <a:srgbClr val="FF0000"/>
                          </a:solidFill>
                          <a:effectLst/>
                        </a:rPr>
                        <a:t>5 - 10 mg L</a:t>
                      </a:r>
                      <a:r>
                        <a:rPr lang="es-ES_tradnl" sz="2000" b="1" baseline="30000" dirty="0">
                          <a:solidFill>
                            <a:srgbClr val="FF0000"/>
                          </a:solidFill>
                          <a:effectLst/>
                        </a:rPr>
                        <a:t>-1</a:t>
                      </a:r>
                      <a:endParaRPr lang="es-E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2000" b="1" dirty="0">
                          <a:solidFill>
                            <a:srgbClr val="FF0000"/>
                          </a:solidFill>
                          <a:effectLst/>
                        </a:rPr>
                        <a:t>10 - 40 mg L</a:t>
                      </a:r>
                      <a:r>
                        <a:rPr lang="es-ES_tradnl" sz="2000" b="1" baseline="30000" dirty="0">
                          <a:solidFill>
                            <a:srgbClr val="FF0000"/>
                          </a:solidFill>
                          <a:effectLst/>
                        </a:rPr>
                        <a:t>-1</a:t>
                      </a:r>
                      <a:endParaRPr lang="es-E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SimSun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248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391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209B3-3E8C-4506-A516-B693DA02C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518" y="123545"/>
            <a:ext cx="10157742" cy="785841"/>
          </a:xfrm>
        </p:spPr>
        <p:txBody>
          <a:bodyPr/>
          <a:lstStyle/>
          <a:p>
            <a:r>
              <a:rPr lang="es-ES" dirty="0"/>
              <a:t>RECOMENDACIONES DE ENMIENDAS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5EF624-BB4D-45EE-808C-354206E7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344A4417-9719-49E1-8142-8C5CD590598D}"/>
              </a:ext>
            </a:extLst>
          </p:cNvPr>
          <p:cNvGrpSpPr/>
          <p:nvPr/>
        </p:nvGrpSpPr>
        <p:grpSpPr>
          <a:xfrm>
            <a:off x="112939" y="1950360"/>
            <a:ext cx="1930302" cy="1567302"/>
            <a:chOff x="100092" y="838379"/>
            <a:chExt cx="2830858" cy="1439772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7F06FDA5-CC89-4E93-98E8-162C6031A7A3}"/>
                </a:ext>
              </a:extLst>
            </p:cNvPr>
            <p:cNvSpPr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8DA1E4AF-CBBA-4B16-A69D-CD6A0382C4FE}"/>
                </a:ext>
              </a:extLst>
            </p:cNvPr>
            <p:cNvSpPr txBox="1"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42240" tIns="81280" rIns="142240" bIns="8128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Anexo III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Aguas residuales domésticas</a:t>
              </a:r>
            </a:p>
          </p:txBody>
        </p:sp>
      </p:grp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A7277F-81CE-40FA-86E1-2C75C8BA514D}"/>
              </a:ext>
            </a:extLst>
          </p:cNvPr>
          <p:cNvSpPr txBox="1"/>
          <p:nvPr/>
        </p:nvSpPr>
        <p:spPr>
          <a:xfrm>
            <a:off x="270912" y="4068069"/>
            <a:ext cx="1682044" cy="1477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PARTE C: LIMITES DE EFLUENTES</a:t>
            </a: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F99469E-4DF5-468C-B5FF-EEFA445FCF9E}"/>
              </a:ext>
            </a:extLst>
          </p:cNvPr>
          <p:cNvSpPr txBox="1"/>
          <p:nvPr/>
        </p:nvSpPr>
        <p:spPr>
          <a:xfrm>
            <a:off x="2664174" y="1184590"/>
            <a:ext cx="82747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OTRAS RECOMENDACIONES</a:t>
            </a:r>
            <a:endParaRPr lang="es-E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8F6F633-980A-4650-AE84-241867E60018}"/>
              </a:ext>
            </a:extLst>
          </p:cNvPr>
          <p:cNvSpPr txBox="1"/>
          <p:nvPr/>
        </p:nvSpPr>
        <p:spPr>
          <a:xfrm>
            <a:off x="2483551" y="4349971"/>
            <a:ext cx="9177868" cy="16268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_tradnl" sz="2200" dirty="0">
                <a:latin typeface="Calibri" panose="020F0502020204030204" pitchFamily="34" charset="0"/>
                <a:cs typeface="Calibri" panose="020F0502020204030204" pitchFamily="34" charset="0"/>
              </a:rPr>
              <a:t>Incluir explícitamente en el texto en el Punto 3 (Todas las descargas) de la Parte C, un párrafo relativo a la </a:t>
            </a:r>
            <a:r>
              <a:rPr lang="es-ES_tradnl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necesidad de realizar un proceso de revisión y actualización de los indicadores de calidad ambiental y sus límites de vertimientos al menos cada 10 años</a:t>
            </a:r>
            <a:r>
              <a:rPr lang="es-ES_tradnl" sz="2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E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69B3EBC-24E2-498F-B112-C1E444541E26}"/>
              </a:ext>
            </a:extLst>
          </p:cNvPr>
          <p:cNvSpPr txBox="1"/>
          <p:nvPr/>
        </p:nvSpPr>
        <p:spPr>
          <a:xfrm>
            <a:off x="2539999" y="1950359"/>
            <a:ext cx="9177868" cy="2405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_tradnl" sz="2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s-ES_tradnl" sz="22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liminar el </a:t>
            </a:r>
            <a:r>
              <a:rPr lang="es-ES_tradnl" sz="2200" b="1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párrafo (a) del Punto 3 (Todas las descargas) de la Parte C</a:t>
            </a:r>
            <a:r>
              <a:rPr lang="es-ES_tradnl" sz="22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donde se hace referencia al compromiso de las Partes Contratantes de aplicar medidas adecuadas para controlar o reducir la cuantía total de </a:t>
            </a:r>
            <a:r>
              <a:rPr lang="es-ES_tradnl" sz="2200" b="1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nitrógeno y fósforo (</a:t>
            </a:r>
            <a:r>
              <a:rPr lang="es-E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no tendría sentido este párrafo habiéndose incluido explícitamente los nutrientes entre los indicadores con limites de vertimientos). </a:t>
            </a:r>
          </a:p>
        </p:txBody>
      </p:sp>
    </p:spTree>
    <p:extLst>
      <p:ext uri="{BB962C8B-B14F-4D97-AF65-F5344CB8AC3E}">
        <p14:creationId xmlns:p14="http://schemas.microsoft.com/office/powerpoint/2010/main" val="671056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209B3-3E8C-4506-A516-B693DA02C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518" y="447429"/>
            <a:ext cx="10157742" cy="785841"/>
          </a:xfrm>
        </p:spPr>
        <p:txBody>
          <a:bodyPr/>
          <a:lstStyle/>
          <a:p>
            <a:r>
              <a:rPr lang="es-ES" dirty="0"/>
              <a:t>RECOMENDACIONES DE ENMIENDAS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5EF624-BB4D-45EE-808C-354206E7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344A4417-9719-49E1-8142-8C5CD590598D}"/>
              </a:ext>
            </a:extLst>
          </p:cNvPr>
          <p:cNvGrpSpPr/>
          <p:nvPr/>
        </p:nvGrpSpPr>
        <p:grpSpPr>
          <a:xfrm>
            <a:off x="112939" y="1950360"/>
            <a:ext cx="1930302" cy="1567302"/>
            <a:chOff x="100092" y="838379"/>
            <a:chExt cx="2830858" cy="1439772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7F06FDA5-CC89-4E93-98E8-162C6031A7A3}"/>
                </a:ext>
              </a:extLst>
            </p:cNvPr>
            <p:cNvSpPr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8DA1E4AF-CBBA-4B16-A69D-CD6A0382C4FE}"/>
                </a:ext>
              </a:extLst>
            </p:cNvPr>
            <p:cNvSpPr txBox="1"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42240" tIns="81280" rIns="142240" bIns="8128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Anexo IV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Fuentes No puntuales de contaminación </a:t>
              </a:r>
              <a:r>
                <a:rPr lang="es-ES" sz="2000" b="1" kern="1200" dirty="0" err="1"/>
                <a:t>agricola</a:t>
              </a:r>
              <a:endParaRPr lang="es-ES" sz="2000" b="1" kern="1200" dirty="0"/>
            </a:p>
          </p:txBody>
        </p:sp>
      </p:grp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BB29AA6-FB6F-44B3-9854-09A9DDC4D287}"/>
              </a:ext>
            </a:extLst>
          </p:cNvPr>
          <p:cNvSpPr txBox="1"/>
          <p:nvPr/>
        </p:nvSpPr>
        <p:spPr>
          <a:xfrm>
            <a:off x="2393243" y="1862666"/>
            <a:ext cx="917201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dirty="0">
                <a:latin typeface="Calibri" panose="020F0502020204030204" pitchFamily="34" charset="0"/>
                <a:cs typeface="Calibri" panose="020F0502020204030204" pitchFamily="34" charset="0"/>
              </a:rPr>
              <a:t>Incluir en el acápite 1.a de la Parte B la </a:t>
            </a:r>
            <a:r>
              <a:rPr lang="es-ES" sz="2200" b="1" dirty="0">
                <a:latin typeface="Calibri" panose="020F0502020204030204" pitchFamily="34" charset="0"/>
                <a:cs typeface="Calibri" panose="020F0502020204030204" pitchFamily="34" charset="0"/>
              </a:rPr>
              <a:t>conveniencia de la utilización de métodos avanzados de estimación de la carga contaminante procedente de fuentes agrícolas no puntuales de contaminación a través de modelos matemáticos</a:t>
            </a:r>
            <a:r>
              <a:rPr lang="es-ES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es-E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latin typeface="Calibri" panose="020F0502020204030204" pitchFamily="34" charset="0"/>
                <a:cs typeface="Calibri" panose="020F0502020204030204" pitchFamily="34" charset="0"/>
              </a:rPr>
              <a:t>Agregar en el primer párrafo de la Parte B, donde se establece el plazo de cinco años para la formulación y aplicación de los planes y políticas nacionales relativos a la prevención, reducción y control de la contaminación procedente de fuentes no puntuales de contaminación; </a:t>
            </a:r>
            <a:r>
              <a:rPr lang="es-ES" sz="2200" b="1" dirty="0">
                <a:latin typeface="Calibri" panose="020F0502020204030204" pitchFamily="34" charset="0"/>
                <a:cs typeface="Calibri" panose="020F0502020204030204" pitchFamily="34" charset="0"/>
              </a:rPr>
              <a:t>un período de prórroga de otros cinco (5) años para la elaboración y aprobación de los mecanismos jurídicos específicos una vez que se demuestre avances significativos en el proceso anteriormente descrito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2307091-10AA-4A3D-9241-198C58DB4044}"/>
              </a:ext>
            </a:extLst>
          </p:cNvPr>
          <p:cNvSpPr txBox="1"/>
          <p:nvPr/>
        </p:nvSpPr>
        <p:spPr>
          <a:xfrm>
            <a:off x="186196" y="3747401"/>
            <a:ext cx="2032046" cy="3077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PARTE B</a:t>
            </a:r>
            <a:r>
              <a:rPr lang="es-ES" sz="2000" cap="all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lang="es-ES" b="1" cap="all" dirty="0"/>
              <a:t>Planes para la prevención, la reducción y el control de las fuentes no puntuales de contaminación agrícola</a:t>
            </a:r>
            <a:endParaRPr lang="es-ES" b="1" cap="all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1856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E84DA8-EE38-4172-9A2D-6B5B5BC8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z="1100" dirty="0"/>
              <a:t>7mo FCTM </a:t>
            </a:r>
            <a:r>
              <a:rPr lang="es-ES" sz="1100" dirty="0" err="1"/>
              <a:t>STAc</a:t>
            </a:r>
            <a:r>
              <a:rPr lang="es-ES" sz="1100" dirty="0"/>
              <a:t>, 22 - 25 julio 2025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155B951-FFC6-41BD-B690-FDA3D25FC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675" y="485422"/>
            <a:ext cx="10598326" cy="82232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s-ES" dirty="0"/>
              <a:t>RECOMENDACIONES DE NUEVOS ANEXOS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08C6CB8-5A0A-43C5-ADB8-D133DDEC2C9C}"/>
              </a:ext>
            </a:extLst>
          </p:cNvPr>
          <p:cNvSpPr txBox="1"/>
          <p:nvPr/>
        </p:nvSpPr>
        <p:spPr>
          <a:xfrm>
            <a:off x="270983" y="1984688"/>
            <a:ext cx="2223861" cy="163950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spcFirstLastPara="0" vert="horz" wrap="square" lIns="142240" tIns="81280" rIns="142240" bIns="8128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AGUAS RESIDUALES INDUSTRIALES </a:t>
            </a:r>
            <a:endParaRPr lang="es-ES" sz="2400" b="1" kern="12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FA8804D-1380-45AB-8455-63C349335A25}"/>
              </a:ext>
            </a:extLst>
          </p:cNvPr>
          <p:cNvSpPr txBox="1"/>
          <p:nvPr/>
        </p:nvSpPr>
        <p:spPr>
          <a:xfrm>
            <a:off x="3048000" y="1849221"/>
            <a:ext cx="8511822" cy="1424749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OBJETIVO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PROMOVER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el control de las descargas de aguas residuales industriales basado en el principio de economía circular, la protección de la salud humana, de los ecosistemas y del medio ambiente en general. 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BD53C32-62A3-43C7-83A8-C109ED1D04C1}"/>
              </a:ext>
            </a:extLst>
          </p:cNvPr>
          <p:cNvSpPr txBox="1"/>
          <p:nvPr/>
        </p:nvSpPr>
        <p:spPr>
          <a:xfrm>
            <a:off x="2777067" y="3440461"/>
            <a:ext cx="5460989" cy="2852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DESAFIO/RETO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Las aguas residuales de origen industrial presentan una calidad y un volumen muy variables según el tipo de industria que las produce 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enos avance en las normativas nacionales de vertimientos comparado con la legislación para vertimientos de aguas residuales domésticas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Sistemas de tratamientos mas costosos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79DE93E-4C3A-4C82-A7F5-875B2901925A}"/>
              </a:ext>
            </a:extLst>
          </p:cNvPr>
          <p:cNvSpPr txBox="1"/>
          <p:nvPr/>
        </p:nvSpPr>
        <p:spPr>
          <a:xfrm>
            <a:off x="9414933" y="4121219"/>
            <a:ext cx="2381956" cy="1938992"/>
          </a:xfrm>
          <a:prstGeom prst="rect">
            <a:avLst/>
          </a:prstGeom>
          <a:effectLst>
            <a:softEdge rad="3175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RECOMENDACIÓN: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algn="ctr"/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enfoque general, holístico y no sumamente restrictivo en cuanto a obligaciones</a:t>
            </a:r>
            <a:endParaRPr lang="es-ES" sz="2000" dirty="0"/>
          </a:p>
        </p:txBody>
      </p:sp>
      <p:sp>
        <p:nvSpPr>
          <p:cNvPr id="14" name="Flecha: a la derecha con bandas 13">
            <a:extLst>
              <a:ext uri="{FF2B5EF4-FFF2-40B4-BE49-F238E27FC236}">
                <a16:creationId xmlns:a16="http://schemas.microsoft.com/office/drawing/2014/main" id="{A4D3DEB0-4424-421B-B882-2D393ECEAE40}"/>
              </a:ext>
            </a:extLst>
          </p:cNvPr>
          <p:cNvSpPr/>
          <p:nvPr/>
        </p:nvSpPr>
        <p:spPr>
          <a:xfrm>
            <a:off x="8238056" y="4583211"/>
            <a:ext cx="1007544" cy="36512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2363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E84DA8-EE38-4172-9A2D-6B5B5BC8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z="1100" dirty="0"/>
              <a:t>7mo FCTM </a:t>
            </a:r>
            <a:r>
              <a:rPr lang="es-ES" sz="1100" dirty="0" err="1"/>
              <a:t>STAc</a:t>
            </a:r>
            <a:r>
              <a:rPr lang="es-ES" sz="1100" dirty="0"/>
              <a:t>, 22 - 25 julio 2025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155B951-FFC6-41BD-B690-FDA3D25FC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675" y="485422"/>
            <a:ext cx="10598326" cy="82232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s-ES" dirty="0"/>
              <a:t>RECOMENDACIONES DE NUEVOS ANEXOS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08C6CB8-5A0A-43C5-ADB8-D133DDEC2C9C}"/>
              </a:ext>
            </a:extLst>
          </p:cNvPr>
          <p:cNvSpPr txBox="1"/>
          <p:nvPr/>
        </p:nvSpPr>
        <p:spPr>
          <a:xfrm>
            <a:off x="0" y="3059289"/>
            <a:ext cx="1817511" cy="150142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spcFirstLastPara="0" vert="horz" wrap="square" lIns="142240" tIns="81280" rIns="142240" bIns="8128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AGUAS RESIDUALES INDUSTRIALES </a:t>
            </a:r>
            <a:endParaRPr lang="es-ES" sz="2000" b="1" kern="12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FA8804D-1380-45AB-8455-63C349335A25}"/>
              </a:ext>
            </a:extLst>
          </p:cNvPr>
          <p:cNvSpPr txBox="1"/>
          <p:nvPr/>
        </p:nvSpPr>
        <p:spPr>
          <a:xfrm>
            <a:off x="2144889" y="1307747"/>
            <a:ext cx="9877778" cy="5532540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PROPUESTA DE ALCANCE Y COTENIDO</a:t>
            </a: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Definiciones y ámbito de aplicación.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s-ES" sz="16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Factores/criterios </a:t>
            </a: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para facilitar el control de descargas: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800100" lvl="1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Niveles de tratamientos en función de la carga emitida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800100" lvl="1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Características de los diferentes sectores industriales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800100" lvl="1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Clasificación del cuerpo receptor de la descarga final según su uso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El </a:t>
            </a:r>
            <a:r>
              <a:rPr lang="es-ES" sz="16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fomento del diseño de planes y programas nacionales </a:t>
            </a: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para la prevención, reducción y control de la contaminación procedente de fuentes industriales que </a:t>
            </a:r>
            <a:r>
              <a:rPr lang="es-ES" sz="16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reconozcan el desafío financiero </a:t>
            </a: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de cada parte contratante en su implementación e incluyan, entre otros aspectos, los siguientes: 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742950" lvl="1" indent="-285750" algn="just">
              <a:lnSpc>
                <a:spcPct val="115000"/>
              </a:lnSpc>
              <a:buFont typeface="+mj-lt"/>
              <a:buAutoNum type="alphaLcPeriod"/>
            </a:pP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Acciones de educación y capacitación al sector industrial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742950" lvl="1" indent="-285750" algn="just">
              <a:lnSpc>
                <a:spcPct val="115000"/>
              </a:lnSpc>
              <a:buFont typeface="+mj-lt"/>
              <a:buAutoNum type="alphaLcPeriod"/>
            </a:pP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Participación activa del sector privado. 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742950" lvl="1" indent="-285750" algn="just">
              <a:lnSpc>
                <a:spcPct val="115000"/>
              </a:lnSpc>
              <a:buFont typeface="+mj-lt"/>
              <a:buAutoNum type="alphaLcPeriod"/>
            </a:pP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Programas de incentivos económicos para extender el uso de mejores, novedosas y adecuadas prácticas de manejo y tratamiento de las aguas residuales industriales.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La </a:t>
            </a:r>
            <a:r>
              <a:rPr lang="es-ES" sz="16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importancia del fortalecimiento de los marcos legislativos nacionales</a:t>
            </a: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en las partes contratantes (políticas, normas, reglamentos) para las acciones de control de las fuentes de contaminación de origen industrial.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El </a:t>
            </a:r>
            <a:r>
              <a:rPr lang="es-ES" sz="16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reconocimiento de la necesidad de marcos institucionales nacionales robustos</a:t>
            </a: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para implementación de las acciones de evaluación y monitoreo de las fuentes industriales que afectan la zona de aplicación del Convenio.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Mecanismos de presentación de informes nacionales del cumplimiento de los compromisos/obligaciones estipuladas en el propio anexo. 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825947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E84DA8-EE38-4172-9A2D-6B5B5BC8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z="1100" dirty="0"/>
              <a:t>7mo FCTM </a:t>
            </a:r>
            <a:r>
              <a:rPr lang="es-ES" sz="1100" dirty="0" err="1"/>
              <a:t>STAc</a:t>
            </a:r>
            <a:r>
              <a:rPr lang="es-ES" sz="1100" dirty="0"/>
              <a:t>, 22 - 25 julio 2025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155B951-FFC6-41BD-B690-FDA3D25FC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675" y="485422"/>
            <a:ext cx="10598326" cy="82232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s-ES" dirty="0"/>
              <a:t>RECOMENDACIONES DE NUEVOS ANEXOS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08C6CB8-5A0A-43C5-ADB8-D133DDEC2C9C}"/>
              </a:ext>
            </a:extLst>
          </p:cNvPr>
          <p:cNvSpPr txBox="1"/>
          <p:nvPr/>
        </p:nvSpPr>
        <p:spPr>
          <a:xfrm>
            <a:off x="270983" y="1984688"/>
            <a:ext cx="2223861" cy="163950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spcFirstLastPara="0" vert="horz" wrap="square" lIns="142240" tIns="81280" rIns="142240" bIns="8128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REUSO DE AGUAS RESIDUALES</a:t>
            </a:r>
            <a:endParaRPr lang="es-ES" sz="2800" b="1" kern="12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FA8804D-1380-45AB-8455-63C349335A25}"/>
              </a:ext>
            </a:extLst>
          </p:cNvPr>
          <p:cNvSpPr txBox="1"/>
          <p:nvPr/>
        </p:nvSpPr>
        <p:spPr>
          <a:xfrm>
            <a:off x="3048000" y="1849221"/>
            <a:ext cx="8511822" cy="1210331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PRINCIPIO</a:t>
            </a: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PROTECCION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a la salud humana y a los ecosistemas incluidos en la zona de aplicación del Convenio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AA858C7-7DC2-4FBC-A430-5C132D3E1D15}"/>
              </a:ext>
            </a:extLst>
          </p:cNvPr>
          <p:cNvSpPr txBox="1"/>
          <p:nvPr/>
        </p:nvSpPr>
        <p:spPr>
          <a:xfrm>
            <a:off x="3172179" y="3230369"/>
            <a:ext cx="8511822" cy="1210331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OBJETIVO</a:t>
            </a: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endParaRPr lang="es-ES" sz="2000" b="1" dirty="0"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PROMOVER/POTENCIAR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el reúso de las aguas residuales en la Región del Gran Caribe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D4E9375-C750-435B-984A-1E4D89058408}"/>
              </a:ext>
            </a:extLst>
          </p:cNvPr>
          <p:cNvSpPr txBox="1"/>
          <p:nvPr/>
        </p:nvSpPr>
        <p:spPr>
          <a:xfrm>
            <a:off x="7236178" y="4611517"/>
            <a:ext cx="4176888" cy="1323439"/>
          </a:xfrm>
          <a:prstGeom prst="rect">
            <a:avLst/>
          </a:prstGeom>
          <a:effectLst>
            <a:softEdge rad="3175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RETOS:</a:t>
            </a: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Técnicamente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complejo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Restrictivo en cuanto al cumplimiento de obligaciones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2F4584B-DDDF-472B-9218-49F62192204E}"/>
              </a:ext>
            </a:extLst>
          </p:cNvPr>
          <p:cNvSpPr txBox="1"/>
          <p:nvPr/>
        </p:nvSpPr>
        <p:spPr>
          <a:xfrm>
            <a:off x="270983" y="4611517"/>
            <a:ext cx="5522666" cy="1631216"/>
          </a:xfrm>
          <a:prstGeom prst="rect">
            <a:avLst/>
          </a:prstGeom>
          <a:effectLst>
            <a:softEdge rad="3175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POSITIVO PARA UN NUEVO ANEXO:</a:t>
            </a: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Existen directrices mundiales (OMS), regionales y nacionales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</a:rPr>
              <a:t>Avances nacionales en los marcos legislativos para el reúso de las aguas residuales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053188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>
            <a:extLst>
              <a:ext uri="{FF2B5EF4-FFF2-40B4-BE49-F238E27FC236}">
                <a16:creationId xmlns:a16="http://schemas.microsoft.com/office/drawing/2014/main" id="{449AE749-2B8A-41EB-A749-B0A67386CC0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19251" y="2836902"/>
            <a:ext cx="12192000" cy="376497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E61507A-F5CE-4DFE-A50C-306A94AE6AD6}"/>
              </a:ext>
            </a:extLst>
          </p:cNvPr>
          <p:cNvSpPr/>
          <p:nvPr/>
        </p:nvSpPr>
        <p:spPr>
          <a:xfrm>
            <a:off x="19251" y="911713"/>
            <a:ext cx="559132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029" sz="2000" b="1" i="1" dirty="0" err="1">
                <a:ln w="0"/>
                <a:solidFill>
                  <a:srgbClr val="0070C0">
                    <a:lumMod val="75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Convenio</a:t>
            </a:r>
            <a:r>
              <a:rPr lang="en-029" sz="2000" b="1" i="1" dirty="0">
                <a:ln w="0"/>
                <a:solidFill>
                  <a:srgbClr val="0070C0">
                    <a:lumMod val="75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para la </a:t>
            </a:r>
            <a:r>
              <a:rPr lang="en-029" sz="2000" b="1" i="1" dirty="0" err="1">
                <a:ln w="0"/>
                <a:solidFill>
                  <a:srgbClr val="0070C0">
                    <a:lumMod val="75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Protección</a:t>
            </a:r>
            <a:r>
              <a:rPr lang="en-029" sz="2000" b="1" i="1" dirty="0">
                <a:ln w="0"/>
                <a:solidFill>
                  <a:srgbClr val="0070C0">
                    <a:lumMod val="75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029" sz="2000" b="1" i="1" dirty="0" err="1">
                <a:ln w="0"/>
                <a:solidFill>
                  <a:srgbClr val="0070C0">
                    <a:lumMod val="75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</a:t>
            </a:r>
            <a:r>
              <a:rPr lang="en-029" sz="2000" b="1" i="1" dirty="0">
                <a:ln w="0"/>
                <a:solidFill>
                  <a:srgbClr val="0070C0">
                    <a:lumMod val="75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Desarrollo del Medio Marino del Gran Caribe</a:t>
            </a:r>
            <a:endParaRPr lang="en-029" sz="2000" b="1" i="1" dirty="0">
              <a:ln w="0"/>
              <a:solidFill>
                <a:srgbClr val="0070C0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73589E0-1F27-483C-83C1-A6B8A6FB2847}"/>
              </a:ext>
            </a:extLst>
          </p:cNvPr>
          <p:cNvCxnSpPr/>
          <p:nvPr/>
        </p:nvCxnSpPr>
        <p:spPr>
          <a:xfrm>
            <a:off x="19251" y="537022"/>
            <a:ext cx="0" cy="1123214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C16E5DD5-D0B6-490C-B9F3-484D2F0B23D3}"/>
              </a:ext>
            </a:extLst>
          </p:cNvPr>
          <p:cNvSpPr/>
          <p:nvPr/>
        </p:nvSpPr>
        <p:spPr>
          <a:xfrm>
            <a:off x="213154" y="4975077"/>
            <a:ext cx="27175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029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Adoptado</a:t>
            </a:r>
            <a:r>
              <a:rPr lang="en-02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029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02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Cartagena, Colombia </a:t>
            </a:r>
            <a:r>
              <a:rPr lang="en-029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endParaRPr lang="en-02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02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de </a:t>
            </a:r>
            <a:r>
              <a:rPr lang="en-029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en-02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02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1983</a:t>
            </a:r>
            <a:r>
              <a:rPr lang="en-02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551B0D0-95DA-40CB-94BC-5FF4C0BAA4A3}"/>
              </a:ext>
            </a:extLst>
          </p:cNvPr>
          <p:cNvSpPr/>
          <p:nvPr/>
        </p:nvSpPr>
        <p:spPr>
          <a:xfrm>
            <a:off x="2689580" y="4966565"/>
            <a:ext cx="25639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029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Entró</a:t>
            </a:r>
            <a:r>
              <a:rPr lang="en-029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029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029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029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vigor</a:t>
            </a:r>
            <a:endParaRPr lang="en-029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029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de </a:t>
            </a:r>
            <a:r>
              <a:rPr lang="en-029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octubre</a:t>
            </a:r>
            <a:r>
              <a:rPr lang="en-029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1986.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121780-AB45-458B-9B84-D76D22663A48}"/>
              </a:ext>
            </a:extLst>
          </p:cNvPr>
          <p:cNvSpPr/>
          <p:nvPr/>
        </p:nvSpPr>
        <p:spPr>
          <a:xfrm>
            <a:off x="500667" y="6393987"/>
            <a:ext cx="3949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029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</a:t>
            </a:r>
            <a:r>
              <a:rPr lang="en-029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Partes</a:t>
            </a:r>
            <a:r>
              <a:rPr lang="en-029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029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Contratantes</a:t>
            </a:r>
            <a:endParaRPr lang="en-029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Map&#10;&#10;Description automatically generated">
            <a:extLst>
              <a:ext uri="{FF2B5EF4-FFF2-40B4-BE49-F238E27FC236}">
                <a16:creationId xmlns:a16="http://schemas.microsoft.com/office/drawing/2014/main" id="{D42D4DE1-A622-4B47-90EB-ED8E1D50729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5602" y="1763574"/>
            <a:ext cx="2192665" cy="2923553"/>
          </a:xfrm>
          <a:prstGeom prst="rect">
            <a:avLst/>
          </a:prstGeom>
        </p:spPr>
      </p:pic>
      <p:pic>
        <p:nvPicPr>
          <p:cNvPr id="25" name="Picture 5">
            <a:extLst>
              <a:ext uri="{FF2B5EF4-FFF2-40B4-BE49-F238E27FC236}">
                <a16:creationId xmlns:a16="http://schemas.microsoft.com/office/drawing/2014/main" id="{041AC076-71AF-4183-B214-E97D6603071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2586" y="2265785"/>
            <a:ext cx="3169544" cy="23816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8" name="Rectangle 14">
            <a:extLst>
              <a:ext uri="{FF2B5EF4-FFF2-40B4-BE49-F238E27FC236}">
                <a16:creationId xmlns:a16="http://schemas.microsoft.com/office/drawing/2014/main" id="{8EED1E06-DE3C-474C-9845-EF505914923D}"/>
              </a:ext>
            </a:extLst>
          </p:cNvPr>
          <p:cNvSpPr/>
          <p:nvPr/>
        </p:nvSpPr>
        <p:spPr>
          <a:xfrm>
            <a:off x="6897360" y="924584"/>
            <a:ext cx="459005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79AE02">
                    <a:lumMod val="75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Protocolo Relativo a la Contaminación Procedente de Fuentes y Actividades Terrestres (FTCM) </a:t>
            </a:r>
            <a:endParaRPr lang="en-029" sz="2000" b="1" dirty="0">
              <a:solidFill>
                <a:srgbClr val="79AE02">
                  <a:lumMod val="75000"/>
                </a:srgbClr>
              </a:solidFill>
            </a:endParaRPr>
          </a:p>
        </p:txBody>
      </p:sp>
      <p:sp>
        <p:nvSpPr>
          <p:cNvPr id="31" name="Rectangle 6">
            <a:extLst>
              <a:ext uri="{FF2B5EF4-FFF2-40B4-BE49-F238E27FC236}">
                <a16:creationId xmlns:a16="http://schemas.microsoft.com/office/drawing/2014/main" id="{10170CA9-2910-46E1-A5D4-88897CE8213A}"/>
              </a:ext>
            </a:extLst>
          </p:cNvPr>
          <p:cNvSpPr/>
          <p:nvPr/>
        </p:nvSpPr>
        <p:spPr>
          <a:xfrm>
            <a:off x="1816176" y="71461"/>
            <a:ext cx="778503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029" sz="2800" b="1" i="1" dirty="0" err="1">
                <a:ln w="0"/>
                <a:solidFill>
                  <a:srgbClr val="0070C0">
                    <a:lumMod val="75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Contexto</a:t>
            </a:r>
            <a:endParaRPr lang="en-029" sz="2800" b="1" i="1" dirty="0">
              <a:ln w="0"/>
              <a:solidFill>
                <a:srgbClr val="0070C0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44">
            <a:extLst>
              <a:ext uri="{FF2B5EF4-FFF2-40B4-BE49-F238E27FC236}">
                <a16:creationId xmlns:a16="http://schemas.microsoft.com/office/drawing/2014/main" id="{2C633B32-D5F5-4CFC-B0BF-A49F3C710152}"/>
              </a:ext>
            </a:extLst>
          </p:cNvPr>
          <p:cNvSpPr/>
          <p:nvPr/>
        </p:nvSpPr>
        <p:spPr>
          <a:xfrm>
            <a:off x="6474869" y="5495166"/>
            <a:ext cx="2717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029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Adoptado</a:t>
            </a:r>
            <a:r>
              <a:rPr lang="en-02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029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02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02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1999</a:t>
            </a:r>
          </a:p>
        </p:txBody>
      </p:sp>
      <p:sp>
        <p:nvSpPr>
          <p:cNvPr id="33" name="Rectangle 45">
            <a:extLst>
              <a:ext uri="{FF2B5EF4-FFF2-40B4-BE49-F238E27FC236}">
                <a16:creationId xmlns:a16="http://schemas.microsoft.com/office/drawing/2014/main" id="{6D682B7B-C16A-4079-8C95-8392DD20C4F6}"/>
              </a:ext>
            </a:extLst>
          </p:cNvPr>
          <p:cNvSpPr/>
          <p:nvPr/>
        </p:nvSpPr>
        <p:spPr>
          <a:xfrm>
            <a:off x="9163192" y="5209359"/>
            <a:ext cx="27578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029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Entró</a:t>
            </a:r>
            <a:r>
              <a:rPr lang="en-029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029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029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029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vigor</a:t>
            </a:r>
            <a:endParaRPr lang="en-029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029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de </a:t>
            </a:r>
            <a:r>
              <a:rPr lang="en-029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agosto</a:t>
            </a:r>
            <a:r>
              <a:rPr lang="en-029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2010</a:t>
            </a:r>
          </a:p>
        </p:txBody>
      </p:sp>
      <p:sp>
        <p:nvSpPr>
          <p:cNvPr id="35" name="Rectangle 26">
            <a:extLst>
              <a:ext uri="{FF2B5EF4-FFF2-40B4-BE49-F238E27FC236}">
                <a16:creationId xmlns:a16="http://schemas.microsoft.com/office/drawing/2014/main" id="{BAC343FE-64DD-4743-A220-782DA6D4CBD1}"/>
              </a:ext>
            </a:extLst>
          </p:cNvPr>
          <p:cNvSpPr/>
          <p:nvPr/>
        </p:nvSpPr>
        <p:spPr>
          <a:xfrm>
            <a:off x="7122262" y="6417207"/>
            <a:ext cx="40818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029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en-029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Partes</a:t>
            </a:r>
            <a:r>
              <a:rPr lang="en-029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029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Contratantes</a:t>
            </a:r>
            <a:endParaRPr lang="en-029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565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E84DA8-EE38-4172-9A2D-6B5B5BC8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z="1100" dirty="0"/>
              <a:t>7mo FCTM </a:t>
            </a:r>
            <a:r>
              <a:rPr lang="es-ES" sz="1100" dirty="0" err="1"/>
              <a:t>STAc</a:t>
            </a:r>
            <a:r>
              <a:rPr lang="es-ES" sz="1100" dirty="0"/>
              <a:t>, 22 - 25 julio 2025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155B951-FFC6-41BD-B690-FDA3D25FC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675" y="485422"/>
            <a:ext cx="10598326" cy="82232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s-ES" dirty="0"/>
              <a:t>RECOMENDACIONES DE NUEVOS ANEXOS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FA8804D-1380-45AB-8455-63C349335A25}"/>
              </a:ext>
            </a:extLst>
          </p:cNvPr>
          <p:cNvSpPr txBox="1"/>
          <p:nvPr/>
        </p:nvSpPr>
        <p:spPr>
          <a:xfrm>
            <a:off x="2427112" y="1693865"/>
            <a:ext cx="9482666" cy="4765920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2200" b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PROPUESTA DE ALCANCE Y COTENIDO</a:t>
            </a:r>
            <a:r>
              <a:rPr lang="es-E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s-ES" sz="2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Ámbito de aplicación y definiciones (recirculación, reúso, monitoreo, entre otros)</a:t>
            </a:r>
            <a:endParaRPr lang="es-E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s-ES" sz="2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Las clasificaciones de los tipos de reúso de las aguas residuales, por ejemplo, paisajístico, riego agrícola, limpieza, construcción, entre otros usos seguros y sostenibles de las aguas residuales</a:t>
            </a:r>
            <a:endParaRPr lang="es-E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s-ES" sz="2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Indicadores o parámetros mínimos (obligatorio y opcionales) que deben ser evaluados en las aguas para su reúso según cada tipo propuesto.</a:t>
            </a:r>
            <a:endParaRPr lang="es-E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sz="2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Concentraciones máximas permisibles de los de los indicadores propuestos. </a:t>
            </a:r>
            <a:endParaRPr lang="es-E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s-ES" sz="2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Acciones de </a:t>
            </a:r>
            <a:r>
              <a:rPr lang="es-ES" sz="2200" b="1" i="1" dirty="0">
                <a:latin typeface="Calibri" panose="020F0502020204030204" pitchFamily="34" charset="0"/>
                <a:ea typeface="Calibri" panose="020F0502020204030204" pitchFamily="34" charset="0"/>
              </a:rPr>
              <a:t>control</a:t>
            </a:r>
            <a:r>
              <a:rPr lang="es-ES" sz="2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y monitoreo que deben que incluir, entre otros aspectos, las frecuencias mínimas de muestreo a las aguas residuales destinadas a reúso.</a:t>
            </a:r>
            <a:endParaRPr lang="es-E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439EE90-E8DA-429A-B2A6-C8012DBE534C}"/>
              </a:ext>
            </a:extLst>
          </p:cNvPr>
          <p:cNvSpPr txBox="1"/>
          <p:nvPr/>
        </p:nvSpPr>
        <p:spPr>
          <a:xfrm>
            <a:off x="79072" y="3158732"/>
            <a:ext cx="2167417" cy="163950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spcFirstLastPara="0" vert="horz" wrap="square" lIns="142240" tIns="81280" rIns="142240" bIns="8128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REUSO DE AGUAS RESIDUALES</a:t>
            </a:r>
            <a:endParaRPr lang="es-ES" sz="2800" b="1" kern="1200" dirty="0"/>
          </a:p>
        </p:txBody>
      </p:sp>
    </p:spTree>
    <p:extLst>
      <p:ext uri="{BB962C8B-B14F-4D97-AF65-F5344CB8AC3E}">
        <p14:creationId xmlns:p14="http://schemas.microsoft.com/office/powerpoint/2010/main" val="42197200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E84DA8-EE38-4172-9A2D-6B5B5BC8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z="1100" dirty="0"/>
              <a:t>7mo FCTM </a:t>
            </a:r>
            <a:r>
              <a:rPr lang="es-ES" sz="1100" dirty="0" err="1"/>
              <a:t>STAc</a:t>
            </a:r>
            <a:r>
              <a:rPr lang="es-ES" sz="1100" dirty="0"/>
              <a:t>, 22 - 25 julio 2025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155B951-FFC6-41BD-B690-FDA3D25FC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675" y="485422"/>
            <a:ext cx="10598326" cy="82232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s-ES" dirty="0"/>
              <a:t>CONSIDERACIONES FINALES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FA8804D-1380-45AB-8455-63C349335A25}"/>
              </a:ext>
            </a:extLst>
          </p:cNvPr>
          <p:cNvSpPr txBox="1"/>
          <p:nvPr/>
        </p:nvSpPr>
        <p:spPr>
          <a:xfrm>
            <a:off x="434623" y="1307747"/>
            <a:ext cx="11322754" cy="3962880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s-ES" sz="2200" b="1" i="1" dirty="0"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ES" sz="2200" b="1" i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Se proponen en total 12 enmiendas al Protocolo FTCM. De ellas, 10 se refieren a inclusiones, eliminaciones y/o modificaciones de los anexos técnicos actuales (6 en el Anexo III y 2 per cápita en los anexos I y IV). Las otras dos enmiendas son relativas a nuevos anexos técnicos. 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ES" sz="2200" b="1" i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Con las enmiendas y los nuevos anexos propuestos se abarcan todas </a:t>
            </a:r>
            <a:r>
              <a:rPr lang="es-ES" sz="2200" b="1" i="1" dirty="0">
                <a:latin typeface="Calibri" panose="020F0502020204030204" pitchFamily="34" charset="0"/>
                <a:ea typeface="Calibri" panose="020F0502020204030204" pitchFamily="34" charset="0"/>
              </a:rPr>
              <a:t>fuentes y actividades prioritarias descritas en el Anexo I que son motivos de preocupación en la RGC.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ES" sz="2200" b="1" i="1" dirty="0">
                <a:latin typeface="Calibri" panose="020F0502020204030204" pitchFamily="34" charset="0"/>
                <a:ea typeface="Calibri" panose="020F0502020204030204" pitchFamily="34" charset="0"/>
              </a:rPr>
              <a:t>El proceso de análisis y aprobación de las enmiendas en un proceso complejo que requiere la participación activa </a:t>
            </a:r>
            <a:r>
              <a:rPr lang="es-ES" sz="2200" b="1" i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de varios actores regionales (puntos focales, expertos, consultores).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ES" sz="2200" b="1" i="1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Se reconoce que, de las enmiendas propuestas, hay algunas mas sencillas y otras mas complejas que requerirán análisis profundos y discusiones posteriores. </a:t>
            </a:r>
            <a:endParaRPr lang="es-E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4728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E84DA8-EE38-4172-9A2D-6B5B5BC8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z="1100" dirty="0"/>
              <a:t>7mo FCTM </a:t>
            </a:r>
            <a:r>
              <a:rPr lang="es-ES" sz="1100" dirty="0" err="1"/>
              <a:t>STAc</a:t>
            </a:r>
            <a:r>
              <a:rPr lang="es-ES" sz="1100" dirty="0"/>
              <a:t>, 22 - 25 julio 2025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155B951-FFC6-41BD-B690-FDA3D25FC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475" y="389827"/>
            <a:ext cx="11276003" cy="82232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000" dirty="0"/>
              <a:t>PROPUESTA DE RECOMENDACIONES PARA EL 7mo STAC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FA8804D-1380-45AB-8455-63C349335A25}"/>
              </a:ext>
            </a:extLst>
          </p:cNvPr>
          <p:cNvSpPr txBox="1"/>
          <p:nvPr/>
        </p:nvSpPr>
        <p:spPr>
          <a:xfrm>
            <a:off x="333023" y="1574461"/>
            <a:ext cx="11525954" cy="5311903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 anchor="t">
            <a:spAutoFit/>
          </a:bodyPr>
          <a:lstStyle/>
          <a:p>
            <a:pPr algn="just">
              <a:lnSpc>
                <a:spcPct val="114999"/>
              </a:lnSpc>
            </a:pPr>
            <a:endParaRPr lang="es-ES" sz="2400" b="1" i="1" dirty="0">
              <a:solidFill>
                <a:srgbClr val="242424"/>
              </a:solidFill>
              <a:latin typeface="Calibri"/>
              <a:ea typeface="Calibri"/>
              <a:cs typeface="Calibri"/>
            </a:endParaRPr>
          </a:p>
          <a:p>
            <a:pPr algn="just"/>
            <a:r>
              <a:rPr lang="es-ES" sz="2400" b="1" i="1" dirty="0">
                <a:latin typeface="Calibri"/>
                <a:ea typeface="Calibri"/>
                <a:cs typeface="Calibri"/>
              </a:rPr>
              <a:t>Las Partes Contratantes, con el apoyo de la Secretaría y los Comités Regionales de Evaluación del LBS, establecerán uno o más Grupos de Trabajo Técnicos para examinar y evaluar las enmiendas propuestas al Protocolo LBS en función de su complejidad y recomendar la mejor manera de proceder. En el caso de los nuevos anexos propuestos, se deberán establecer grupos de trabajo específicos e independientes para cada propuesta.</a:t>
            </a:r>
            <a:endParaRPr lang="es-ES" sz="2400" b="1" i="1" dirty="0">
              <a:latin typeface="Calibri"/>
              <a:cs typeface="Calibri"/>
            </a:endParaRPr>
          </a:p>
          <a:p>
            <a:pPr algn="just">
              <a:lnSpc>
                <a:spcPct val="115000"/>
              </a:lnSpc>
            </a:pPr>
            <a:endParaRPr lang="es-ES" sz="2400" b="1" i="1" dirty="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algn="just">
              <a:lnSpc>
                <a:spcPct val="114999"/>
              </a:lnSpc>
            </a:pPr>
            <a:r>
              <a:rPr lang="es-ES" sz="2400" b="1" i="1" dirty="0">
                <a:solidFill>
                  <a:schemeClr val="tx1"/>
                </a:solidFill>
                <a:latin typeface="Calibri"/>
                <a:ea typeface="Calibri"/>
                <a:cs typeface="SimSun" panose="02010600030101010101" pitchFamily="2" charset="-122"/>
              </a:rPr>
              <a:t>Las Partes Contratantes examinarán las recomendaciones propuestas para enmendar el Protocolo LBS que se describen en el documento UNEP(DEPI)/CAR WG.46/INF.13 y participarán activamente en los grupos de trabajo técnicos, y las conclusiones de la evaluación de los grupos de trabajo se presentarán al 8.º STAC LBS y a la 8.ª COP LBS para su consideración</a:t>
            </a:r>
            <a:endParaRPr lang="es-ES" sz="2400" b="1" i="1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just">
              <a:lnSpc>
                <a:spcPct val="114999"/>
              </a:lnSpc>
            </a:pPr>
            <a:endParaRPr lang="es-ES" sz="2400" b="1" i="1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799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4"/>
          <p:cNvSpPr>
            <a:spLocks noGrp="1"/>
          </p:cNvSpPr>
          <p:nvPr>
            <p:ph type="body" sz="quarter" idx="14"/>
          </p:nvPr>
        </p:nvSpPr>
        <p:spPr>
          <a:xfrm>
            <a:off x="446833" y="5518948"/>
            <a:ext cx="11614150" cy="1107996"/>
          </a:xfrm>
        </p:spPr>
        <p:txBody>
          <a:bodyPr/>
          <a:lstStyle/>
          <a:p>
            <a:r>
              <a:rPr lang="es-MX" dirty="0"/>
              <a:t>Primer acuerdo regional legalmente vinculante sobre contaminación marina que se desarrolló después de la reunión de 1995 en Washington DC en donde se lanzó el Programa de Acción Global (GPA).</a:t>
            </a:r>
            <a:endParaRPr lang="es-ES" dirty="0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815622" y="771526"/>
            <a:ext cx="7334956" cy="481541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200" dirty="0"/>
              <a:t>¿ PROTOCOLO RELATIVO A LA CONTAMINACION PROCEDENTE DE FUENTES Y ACTIVIDADES TERRESTRES…??????</a:t>
            </a:r>
            <a:endParaRPr lang="es-ES" sz="32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46833" y="1843667"/>
            <a:ext cx="8076278" cy="1001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lvl="1" algn="ctr">
              <a:defRPr/>
            </a:pPr>
            <a:r>
              <a:rPr lang="es-VE" sz="2933" dirty="0"/>
              <a:t>Es un compendio de procedimientos/medidas desarrollados para responder a la necesidad de </a:t>
            </a:r>
            <a:r>
              <a:rPr lang="es-VE" sz="2933" dirty="0">
                <a:solidFill>
                  <a:srgbClr val="FF0000"/>
                </a:solidFill>
              </a:rPr>
              <a:t>proteger el medio ambiente marino y la salud humana </a:t>
            </a:r>
            <a:r>
              <a:rPr lang="es-VE" sz="2933" dirty="0"/>
              <a:t>de las actividades terrestres que contaminan el medio ambiente marino</a:t>
            </a:r>
            <a:endParaRPr lang="es-ES" sz="2933" kern="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45626" y="0"/>
            <a:ext cx="3585640" cy="2689230"/>
          </a:xfrm>
          <a:prstGeom prst="rect">
            <a:avLst/>
          </a:prstGeom>
          <a:effectLst>
            <a:softEdge rad="31750"/>
          </a:effectLst>
        </p:spPr>
      </p:pic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B0AD2FB0-5BBD-44D4-A206-CD8EDDFBB8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7638738"/>
              </p:ext>
            </p:extLst>
          </p:nvPr>
        </p:nvGraphicFramePr>
        <p:xfrm>
          <a:off x="575733" y="3568792"/>
          <a:ext cx="10385778" cy="1950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83443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>
            <a:extLst>
              <a:ext uri="{FF2B5EF4-FFF2-40B4-BE49-F238E27FC236}">
                <a16:creationId xmlns:a16="http://schemas.microsoft.com/office/drawing/2014/main" id="{F04A5512-0CD7-457C-A04E-2FDF40651402}"/>
              </a:ext>
            </a:extLst>
          </p:cNvPr>
          <p:cNvGrpSpPr/>
          <p:nvPr/>
        </p:nvGrpSpPr>
        <p:grpSpPr>
          <a:xfrm>
            <a:off x="3952962" y="6093811"/>
            <a:ext cx="4325297" cy="699735"/>
            <a:chOff x="6375839" y="2459362"/>
            <a:chExt cx="4051923" cy="561015"/>
          </a:xfrm>
        </p:grpSpPr>
        <p:pic>
          <p:nvPicPr>
            <p:cNvPr id="4" name="Picture 23">
              <a:extLst>
                <a:ext uri="{FF2B5EF4-FFF2-40B4-BE49-F238E27FC236}">
                  <a16:creationId xmlns:a16="http://schemas.microsoft.com/office/drawing/2014/main" id="{F4B0EC67-ECA4-4952-8528-EB8678774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375839" y="2534119"/>
              <a:ext cx="1978742" cy="335787"/>
            </a:xfrm>
            <a:prstGeom prst="rect">
              <a:avLst/>
            </a:prstGeom>
          </p:spPr>
        </p:pic>
        <p:pic>
          <p:nvPicPr>
            <p:cNvPr id="5" name="Picture 36">
              <a:extLst>
                <a:ext uri="{FF2B5EF4-FFF2-40B4-BE49-F238E27FC236}">
                  <a16:creationId xmlns:a16="http://schemas.microsoft.com/office/drawing/2014/main" id="{BEF7A752-0856-4DFA-85C4-83E69F635C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378576" y="2459362"/>
              <a:ext cx="490738" cy="534038"/>
            </a:xfrm>
            <a:prstGeom prst="rect">
              <a:avLst/>
            </a:prstGeom>
          </p:spPr>
        </p:pic>
        <p:pic>
          <p:nvPicPr>
            <p:cNvPr id="6" name="Picture 37">
              <a:extLst>
                <a:ext uri="{FF2B5EF4-FFF2-40B4-BE49-F238E27FC236}">
                  <a16:creationId xmlns:a16="http://schemas.microsoft.com/office/drawing/2014/main" id="{51818601-0FC3-4CA7-ABA0-3721E50B04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17304" y="2465039"/>
              <a:ext cx="487533" cy="528361"/>
            </a:xfrm>
            <a:prstGeom prst="rect">
              <a:avLst/>
            </a:prstGeom>
          </p:spPr>
        </p:pic>
        <p:pic>
          <p:nvPicPr>
            <p:cNvPr id="7" name="Picture 38">
              <a:extLst>
                <a:ext uri="{FF2B5EF4-FFF2-40B4-BE49-F238E27FC236}">
                  <a16:creationId xmlns:a16="http://schemas.microsoft.com/office/drawing/2014/main" id="{6ACCBE0E-AE27-47E6-A6E6-2D0F48E9869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452827" y="2464031"/>
              <a:ext cx="475085" cy="539043"/>
            </a:xfrm>
            <a:prstGeom prst="rect">
              <a:avLst/>
            </a:prstGeom>
          </p:spPr>
        </p:pic>
        <p:pic>
          <p:nvPicPr>
            <p:cNvPr id="8" name="Picture 39">
              <a:extLst>
                <a:ext uri="{FF2B5EF4-FFF2-40B4-BE49-F238E27FC236}">
                  <a16:creationId xmlns:a16="http://schemas.microsoft.com/office/drawing/2014/main" id="{D49079DD-0076-40EC-9C45-34AFF6EDA6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940228" y="2483205"/>
              <a:ext cx="487534" cy="537172"/>
            </a:xfrm>
            <a:prstGeom prst="rect">
              <a:avLst/>
            </a:prstGeom>
          </p:spPr>
        </p:pic>
      </p:grpSp>
      <p:pic>
        <p:nvPicPr>
          <p:cNvPr id="10" name="Picture 18">
            <a:extLst>
              <a:ext uri="{FF2B5EF4-FFF2-40B4-BE49-F238E27FC236}">
                <a16:creationId xmlns:a16="http://schemas.microsoft.com/office/drawing/2014/main" id="{485F999F-9182-4CD7-8064-BDFA40A42E4E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326" y="0"/>
            <a:ext cx="3070871" cy="19060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22">
            <a:extLst>
              <a:ext uri="{FF2B5EF4-FFF2-40B4-BE49-F238E27FC236}">
                <a16:creationId xmlns:a16="http://schemas.microsoft.com/office/drawing/2014/main" id="{1E571378-D061-41B9-B548-DEFA7A8431E1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326" y="4406841"/>
            <a:ext cx="3090501" cy="22373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24">
            <a:extLst>
              <a:ext uri="{FF2B5EF4-FFF2-40B4-BE49-F238E27FC236}">
                <a16:creationId xmlns:a16="http://schemas.microsoft.com/office/drawing/2014/main" id="{ADE58F6D-8A5D-48ED-826C-7CFAF79F592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26649" y="4907659"/>
            <a:ext cx="2865351" cy="19503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Picture 32">
            <a:extLst>
              <a:ext uri="{FF2B5EF4-FFF2-40B4-BE49-F238E27FC236}">
                <a16:creationId xmlns:a16="http://schemas.microsoft.com/office/drawing/2014/main" id="{38C91700-11F1-4E0D-A2C0-A614C9FAD221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94" y="2072463"/>
            <a:ext cx="3110133" cy="2121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761655BB-B403-408D-9435-34ED651AE3E0}"/>
              </a:ext>
            </a:extLst>
          </p:cNvPr>
          <p:cNvGrpSpPr/>
          <p:nvPr/>
        </p:nvGrpSpPr>
        <p:grpSpPr>
          <a:xfrm>
            <a:off x="5001352" y="299325"/>
            <a:ext cx="5658932" cy="1093539"/>
            <a:chOff x="1030336" y="0"/>
            <a:chExt cx="4325297" cy="1093539"/>
          </a:xfrm>
        </p:grpSpPr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7C405543-9E36-44A8-8A63-E594E2EB5C05}"/>
                </a:ext>
              </a:extLst>
            </p:cNvPr>
            <p:cNvSpPr/>
            <p:nvPr/>
          </p:nvSpPr>
          <p:spPr>
            <a:xfrm>
              <a:off x="1030336" y="0"/>
              <a:ext cx="4325297" cy="1093539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ángulo: esquinas redondeadas 4">
              <a:extLst>
                <a:ext uri="{FF2B5EF4-FFF2-40B4-BE49-F238E27FC236}">
                  <a16:creationId xmlns:a16="http://schemas.microsoft.com/office/drawing/2014/main" id="{304E5B2B-B5AC-440A-BF23-8C95D2FE375E}"/>
                </a:ext>
              </a:extLst>
            </p:cNvPr>
            <p:cNvSpPr txBox="1"/>
            <p:nvPr/>
          </p:nvSpPr>
          <p:spPr>
            <a:xfrm>
              <a:off x="1083718" y="53382"/>
              <a:ext cx="4218533" cy="98677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3200" b="1" kern="1200" dirty="0">
                  <a:solidFill>
                    <a:srgbClr val="FF0000"/>
                  </a:solidFill>
                </a:rPr>
                <a:t>¿Por que realizar enmiendas al Protocolo FTCM?</a:t>
              </a: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CDC9109C-D8BA-4B10-AB18-32EA6F2B6219}"/>
              </a:ext>
            </a:extLst>
          </p:cNvPr>
          <p:cNvGrpSpPr/>
          <p:nvPr/>
        </p:nvGrpSpPr>
        <p:grpSpPr>
          <a:xfrm>
            <a:off x="3600588" y="3637379"/>
            <a:ext cx="4455500" cy="1183552"/>
            <a:chOff x="856282" y="104701"/>
            <a:chExt cx="4333837" cy="1093539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</p:grpSpPr>
        <p:sp>
          <p:nvSpPr>
            <p:cNvPr id="22" name="Rectángulo: esquinas redondeadas 21">
              <a:extLst>
                <a:ext uri="{FF2B5EF4-FFF2-40B4-BE49-F238E27FC236}">
                  <a16:creationId xmlns:a16="http://schemas.microsoft.com/office/drawing/2014/main" id="{C100FD16-5501-42BA-89FD-40570687FA45}"/>
                </a:ext>
              </a:extLst>
            </p:cNvPr>
            <p:cNvSpPr/>
            <p:nvPr/>
          </p:nvSpPr>
          <p:spPr>
            <a:xfrm>
              <a:off x="856282" y="104701"/>
              <a:ext cx="4325297" cy="109353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ángulo: esquinas redondeadas 4">
              <a:extLst>
                <a:ext uri="{FF2B5EF4-FFF2-40B4-BE49-F238E27FC236}">
                  <a16:creationId xmlns:a16="http://schemas.microsoft.com/office/drawing/2014/main" id="{6BAC0A79-23AD-4DBB-A5E8-0268702CB5A0}"/>
                </a:ext>
              </a:extLst>
            </p:cNvPr>
            <p:cNvSpPr txBox="1"/>
            <p:nvPr/>
          </p:nvSpPr>
          <p:spPr>
            <a:xfrm>
              <a:off x="971586" y="134600"/>
              <a:ext cx="4218533" cy="986775"/>
            </a:xfrm>
            <a:prstGeom prst="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  <a:softEdge rad="31750"/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400" kern="1200" dirty="0"/>
                <a:t>15 años de vigencia pero más de 25 años de redactado y adoptado</a:t>
              </a:r>
            </a:p>
          </p:txBody>
        </p:sp>
      </p:grpSp>
      <p:sp>
        <p:nvSpPr>
          <p:cNvPr id="29" name="Rectángulo: esquinas redondeadas 4">
            <a:extLst>
              <a:ext uri="{FF2B5EF4-FFF2-40B4-BE49-F238E27FC236}">
                <a16:creationId xmlns:a16="http://schemas.microsoft.com/office/drawing/2014/main" id="{9543A3F7-0EF4-43DD-83F4-4D8AB54291A7}"/>
              </a:ext>
            </a:extLst>
          </p:cNvPr>
          <p:cNvSpPr txBox="1"/>
          <p:nvPr/>
        </p:nvSpPr>
        <p:spPr>
          <a:xfrm>
            <a:off x="4056282" y="5077052"/>
            <a:ext cx="3803699" cy="896973"/>
          </a:xfrm>
          <a:prstGeom prst="rect">
            <a:avLst/>
          </a:prstGeom>
          <a:effectLst>
            <a:softEdge rad="3175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spcFirstLastPara="0" vert="horz" wrap="square" lIns="114300" tIns="114300" rIns="114300" bIns="114300" numCol="1" spcCol="1270" anchor="ctr" anchorCtr="0">
            <a:noAutofit/>
          </a:bodyPr>
          <a:lstStyle/>
          <a:p>
            <a:pPr marL="0" lvl="0" indent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2800" kern="1200" dirty="0"/>
              <a:t>Nuevos desafíos globales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A2AF37B-A9E5-4268-9972-5EE05BE909B9}"/>
              </a:ext>
            </a:extLst>
          </p:cNvPr>
          <p:cNvSpPr txBox="1"/>
          <p:nvPr/>
        </p:nvSpPr>
        <p:spPr>
          <a:xfrm>
            <a:off x="8276601" y="1885002"/>
            <a:ext cx="3812280" cy="2751522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0" indent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2400" kern="1200" dirty="0"/>
              <a:t>Necesidad de armonizar/corresponder el Protocolo FTCM con las normativas nacionales (60 % de las Partes contratantes del Convenio son Partes contratantes del Protocolo FTCM)</a:t>
            </a:r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526D4621-867A-4253-8DCF-F9F52BA2AF43}"/>
              </a:ext>
            </a:extLst>
          </p:cNvPr>
          <p:cNvGrpSpPr/>
          <p:nvPr/>
        </p:nvGrpSpPr>
        <p:grpSpPr>
          <a:xfrm>
            <a:off x="3322081" y="1709833"/>
            <a:ext cx="4734007" cy="1753871"/>
            <a:chOff x="856282" y="104701"/>
            <a:chExt cx="4325297" cy="1093539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</p:grpSpPr>
        <p:sp>
          <p:nvSpPr>
            <p:cNvPr id="25" name="Rectángulo: esquinas redondeadas 24">
              <a:extLst>
                <a:ext uri="{FF2B5EF4-FFF2-40B4-BE49-F238E27FC236}">
                  <a16:creationId xmlns:a16="http://schemas.microsoft.com/office/drawing/2014/main" id="{2E06B55E-DDFC-47EE-85D4-90454D77E076}"/>
                </a:ext>
              </a:extLst>
            </p:cNvPr>
            <p:cNvSpPr/>
            <p:nvPr/>
          </p:nvSpPr>
          <p:spPr>
            <a:xfrm>
              <a:off x="856282" y="104701"/>
              <a:ext cx="4325297" cy="1093539"/>
            </a:xfrm>
            <a:prstGeom prst="round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ángulo: esquinas redondeadas 4">
              <a:extLst>
                <a:ext uri="{FF2B5EF4-FFF2-40B4-BE49-F238E27FC236}">
                  <a16:creationId xmlns:a16="http://schemas.microsoft.com/office/drawing/2014/main" id="{BB35A652-D41D-4C92-9E70-505814CA0CFE}"/>
                </a:ext>
              </a:extLst>
            </p:cNvPr>
            <p:cNvSpPr txBox="1"/>
            <p:nvPr/>
          </p:nvSpPr>
          <p:spPr>
            <a:xfrm>
              <a:off x="950118" y="173830"/>
              <a:ext cx="4218533" cy="986775"/>
            </a:xfrm>
            <a:prstGeom prst="rect">
              <a:avLst/>
            </a:prstGeom>
            <a:ln>
              <a:solidFill>
                <a:srgbClr val="0070C0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  <a:softEdge rad="31750"/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400" kern="1200" dirty="0"/>
                <a:t>Actividad inclui</a:t>
              </a:r>
              <a:r>
                <a:rPr lang="es-ES" sz="2400" dirty="0"/>
                <a:t>da en el Plan de Acción Reducción Nutrientes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400" kern="1200" dirty="0"/>
                <a:t>(recomendación de la 5ta FTCM COP presentar documento técnico)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93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Rectangle 4"/>
          <p:cNvSpPr>
            <a:spLocks noGrp="1" noChangeArrowheads="1"/>
          </p:cNvSpPr>
          <p:nvPr>
            <p:ph type="title"/>
          </p:nvPr>
        </p:nvSpPr>
        <p:spPr>
          <a:xfrm>
            <a:off x="412838" y="712894"/>
            <a:ext cx="5102578" cy="1000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s-ES" sz="3600" b="1" dirty="0"/>
              <a:t>Artículos del </a:t>
            </a:r>
            <a:r>
              <a:rPr lang="es-ES" sz="3200" b="1" dirty="0"/>
              <a:t>Protocolo</a:t>
            </a:r>
            <a:r>
              <a:rPr lang="es-ES" sz="3600" b="1" dirty="0"/>
              <a:t> FTCM</a:t>
            </a:r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70882" y="1932094"/>
            <a:ext cx="3443111" cy="39703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s-ES" dirty="0">
                <a:solidFill>
                  <a:schemeClr val="tx1"/>
                </a:solidFill>
              </a:rPr>
              <a:t>Articulo 1: Definiciones.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u="sng" dirty="0">
                <a:solidFill>
                  <a:schemeClr val="tx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Articulo 2: Disposiciones Generales.</a:t>
            </a:r>
            <a:endParaRPr lang="es-ES" u="sng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s-ES" u="sng" dirty="0">
                <a:solidFill>
                  <a:schemeClr val="tx1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Articulo 3: Obligaciones Generales.</a:t>
            </a:r>
            <a:endParaRPr lang="es-ES" u="sng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s-ES" u="sng" dirty="0">
                <a:solidFill>
                  <a:schemeClr val="tx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Articulo 4: Anexos</a:t>
            </a:r>
            <a:r>
              <a:rPr lang="es-ES" u="sng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dirty="0">
                <a:solidFill>
                  <a:schemeClr val="tx1"/>
                </a:solidFill>
              </a:rPr>
              <a:t>Articulo 5: Cooperación y Asistencia.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dirty="0">
                <a:solidFill>
                  <a:schemeClr val="tx1"/>
                </a:solidFill>
              </a:rPr>
              <a:t>Articulo 6: Programas de Monitoreo y Evaluación.</a:t>
            </a:r>
          </a:p>
        </p:txBody>
      </p:sp>
      <p:sp>
        <p:nvSpPr>
          <p:cNvPr id="11776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564864" y="1828350"/>
            <a:ext cx="3443111" cy="43513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s-ES" dirty="0">
                <a:solidFill>
                  <a:schemeClr val="tx1"/>
                </a:solidFill>
              </a:rPr>
              <a:t>Articulo 7: Evaluación del Impacto Ambiental.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dirty="0">
                <a:solidFill>
                  <a:schemeClr val="tx1"/>
                </a:solidFill>
              </a:rPr>
              <a:t>Articulo 8: Desarrollo de sistemas de información.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dirty="0">
                <a:solidFill>
                  <a:schemeClr val="tx1"/>
                </a:solidFill>
              </a:rPr>
              <a:t>Articulo 9: Contaminación transfronteriza.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dirty="0">
                <a:solidFill>
                  <a:schemeClr val="tx1"/>
                </a:solidFill>
              </a:rPr>
              <a:t>Articulo 10: Participación.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dirty="0">
                <a:solidFill>
                  <a:schemeClr val="tx1"/>
                </a:solidFill>
              </a:rPr>
              <a:t>Articulo 11: Educación y </a:t>
            </a:r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s-ES" dirty="0" err="1">
                <a:solidFill>
                  <a:schemeClr val="tx1"/>
                </a:solidFill>
              </a:rPr>
              <a:t>oncienti</a:t>
            </a:r>
            <a:r>
              <a:rPr lang="en-US" dirty="0">
                <a:solidFill>
                  <a:schemeClr val="tx1"/>
                </a:solidFill>
              </a:rPr>
              <a:t>z</a:t>
            </a:r>
            <a:r>
              <a:rPr lang="es-ES" dirty="0" err="1">
                <a:solidFill>
                  <a:schemeClr val="tx1"/>
                </a:solidFill>
              </a:rPr>
              <a:t>ación</a:t>
            </a:r>
            <a:r>
              <a:rPr lang="es-ES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dirty="0">
                <a:solidFill>
                  <a:schemeClr val="tx1"/>
                </a:solidFill>
              </a:rPr>
              <a:t>Articulo 12: Presentación de informes.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12838" y="195262"/>
            <a:ext cx="11072812" cy="1219200"/>
          </a:xfrm>
          <a:prstGeom prst="rect">
            <a:avLst/>
          </a:prstGeom>
        </p:spPr>
        <p:txBody>
          <a:bodyPr vert="horz" lIns="60960" tIns="30480" rIns="60960" bIns="30480" rtlCol="0" anchor="ctr">
            <a:normAutofit/>
          </a:bodyPr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200" dirty="0"/>
              <a:t>ESTRUCTURA  DEL   PROTOCOLO FTCM: </a:t>
            </a:r>
            <a:r>
              <a:rPr lang="es-ES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XIX artículos y IV Anexos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s-ES" sz="32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292224" y="516685"/>
            <a:ext cx="7215188" cy="10001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marL="342917" indent="-342917"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es-ES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3600" kern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9487484-6B3E-4C03-A956-032ADF10F533}"/>
              </a:ext>
            </a:extLst>
          </p:cNvPr>
          <p:cNvSpPr txBox="1">
            <a:spLocks noChangeArrowheads="1"/>
          </p:cNvSpPr>
          <p:nvPr/>
        </p:nvSpPr>
        <p:spPr>
          <a:xfrm>
            <a:off x="6841067" y="1725163"/>
            <a:ext cx="4171950" cy="445452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ES" dirty="0">
                <a:solidFill>
                  <a:schemeClr val="tx1"/>
                </a:solidFill>
              </a:rPr>
              <a:t>Articulo 13: Mecanismos institucionales.</a:t>
            </a:r>
          </a:p>
          <a:p>
            <a:pPr>
              <a:defRPr/>
            </a:pPr>
            <a:r>
              <a:rPr lang="es-ES" dirty="0">
                <a:solidFill>
                  <a:schemeClr val="tx1"/>
                </a:solidFill>
              </a:rPr>
              <a:t>Articulo 14: Comité Científico Técnico Asesor.</a:t>
            </a:r>
          </a:p>
          <a:p>
            <a:pPr>
              <a:defRPr/>
            </a:pPr>
            <a:r>
              <a:rPr lang="es-ES" dirty="0">
                <a:solidFill>
                  <a:schemeClr val="tx1"/>
                </a:solidFill>
              </a:rPr>
              <a:t>Articulo 15: Reunión de las Partes Contratantes.</a:t>
            </a:r>
          </a:p>
          <a:p>
            <a:pPr>
              <a:defRPr/>
            </a:pPr>
            <a:r>
              <a:rPr lang="es-ES" dirty="0">
                <a:solidFill>
                  <a:schemeClr val="tx1"/>
                </a:solidFill>
              </a:rPr>
              <a:t>Articulo 16: Financiamiento.</a:t>
            </a:r>
          </a:p>
          <a:p>
            <a:pPr>
              <a:defRPr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B3000CF3-BEA9-491B-9A87-005D8E8EEA2C}"/>
              </a:ext>
            </a:extLst>
          </p:cNvPr>
          <p:cNvSpPr txBox="1">
            <a:spLocks noChangeArrowheads="1"/>
          </p:cNvSpPr>
          <p:nvPr/>
        </p:nvSpPr>
        <p:spPr>
          <a:xfrm>
            <a:off x="6841067" y="4317521"/>
            <a:ext cx="4050030" cy="121920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ES" dirty="0">
                <a:solidFill>
                  <a:schemeClr val="tx1"/>
                </a:solidFill>
              </a:rPr>
              <a:t>Artículo 17: Adopción y Entrada en Vigor de Nuevos Anexos y de Enmiendas a los Anexos.</a:t>
            </a:r>
          </a:p>
          <a:p>
            <a:pPr>
              <a:defRPr/>
            </a:pPr>
            <a:r>
              <a:rPr lang="es-ES" dirty="0">
                <a:solidFill>
                  <a:schemeClr val="tx1"/>
                </a:solidFill>
              </a:rPr>
              <a:t>Artículo 18: Ratificación, Aceptación, Aprobación y Adhesión.</a:t>
            </a:r>
          </a:p>
          <a:p>
            <a:pPr>
              <a:defRPr/>
            </a:pPr>
            <a:r>
              <a:rPr lang="es-ES" dirty="0">
                <a:solidFill>
                  <a:schemeClr val="tx1"/>
                </a:solidFill>
              </a:rPr>
              <a:t>Articulo 19: Firma del Protocolo</a:t>
            </a:r>
          </a:p>
          <a:p>
            <a:pPr>
              <a:defRPr/>
            </a:pPr>
            <a:endParaRPr lang="es-ES" dirty="0">
              <a:solidFill>
                <a:schemeClr val="tx1"/>
              </a:solidFill>
            </a:endParaRPr>
          </a:p>
          <a:p>
            <a:pPr>
              <a:defRPr/>
            </a:pP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4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j01448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41600" y="-1503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0" y="549856"/>
            <a:ext cx="7543800" cy="1666034"/>
          </a:xfrm>
        </p:spPr>
        <p:txBody>
          <a:bodyPr/>
          <a:lstStyle/>
          <a:p>
            <a:pPr eaLnBrk="1" hangingPunct="1">
              <a:defRPr/>
            </a:pPr>
            <a:r>
              <a:rPr lang="es-ES" sz="3600" b="1" dirty="0">
                <a:solidFill>
                  <a:schemeClr val="bg1"/>
                </a:solidFill>
              </a:rPr>
              <a:t>Artículo 2: Disposiciones Generales.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8743" y="2137952"/>
            <a:ext cx="7772400" cy="4454525"/>
          </a:xfrm>
        </p:spPr>
        <p:txBody>
          <a:bodyPr>
            <a:normAutofit/>
          </a:bodyPr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s-ES" sz="2933" dirty="0">
                <a:solidFill>
                  <a:schemeClr val="bg1"/>
                </a:solidFill>
              </a:rPr>
              <a:t>Al adoptar medidas para aplicar este Protocolo, las Partes Contratantes deberán respetar plenamente la soberanía, los derechos soberanos y la jurisdicción de otros Estados de conformidad con el derecho internacional.</a:t>
            </a:r>
          </a:p>
        </p:txBody>
      </p:sp>
      <p:pic>
        <p:nvPicPr>
          <p:cNvPr id="5" name="Picture 23" descr="A picture containing text&#10;&#10;Description automatically generated">
            <a:extLst>
              <a:ext uri="{FF2B5EF4-FFF2-40B4-BE49-F238E27FC236}">
                <a16:creationId xmlns:a16="http://schemas.microsoft.com/office/drawing/2014/main" id="{5016D310-6483-4612-8BE3-45024BA62FD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89355"/>
            <a:ext cx="2349613" cy="1007141"/>
          </a:xfrm>
          <a:prstGeom prst="rect">
            <a:avLst/>
          </a:prstGeom>
        </p:spPr>
      </p:pic>
      <p:pic>
        <p:nvPicPr>
          <p:cNvPr id="6" name="Picture 26" descr="Logo&#10;&#10;Description automatically generated">
            <a:extLst>
              <a:ext uri="{FF2B5EF4-FFF2-40B4-BE49-F238E27FC236}">
                <a16:creationId xmlns:a16="http://schemas.microsoft.com/office/drawing/2014/main" id="{334A9E5F-364E-462C-9B5F-FD5DFA3F245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082" y="1083537"/>
            <a:ext cx="1096249" cy="105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92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EDAA5421-774C-4D37-B113-6797480DA2DE}"/>
              </a:ext>
            </a:extLst>
          </p:cNvPr>
          <p:cNvGrpSpPr/>
          <p:nvPr/>
        </p:nvGrpSpPr>
        <p:grpSpPr>
          <a:xfrm>
            <a:off x="73434" y="925829"/>
            <a:ext cx="3956055" cy="5384086"/>
            <a:chOff x="-23630" y="1240757"/>
            <a:chExt cx="3956055" cy="4888929"/>
          </a:xfrm>
          <a:solidFill>
            <a:srgbClr val="4472C4"/>
          </a:solidFill>
        </p:grpSpPr>
        <p:sp>
          <p:nvSpPr>
            <p:cNvPr id="41" name="Rectangle 52">
              <a:extLst>
                <a:ext uri="{FF2B5EF4-FFF2-40B4-BE49-F238E27FC236}">
                  <a16:creationId xmlns:a16="http://schemas.microsoft.com/office/drawing/2014/main" id="{29D89FF9-B8B9-4C77-9F75-FF311D201638}"/>
                </a:ext>
              </a:extLst>
            </p:cNvPr>
            <p:cNvSpPr/>
            <p:nvPr/>
          </p:nvSpPr>
          <p:spPr>
            <a:xfrm>
              <a:off x="-23630" y="1240757"/>
              <a:ext cx="3932428" cy="4888929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92"/>
              <a:endParaRPr lang="id-ID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4" name="Text Placeholder 33">
              <a:extLst>
                <a:ext uri="{FF2B5EF4-FFF2-40B4-BE49-F238E27FC236}">
                  <a16:creationId xmlns:a16="http://schemas.microsoft.com/office/drawing/2014/main" id="{6F4D0816-B49A-49A3-8B22-B942285F9B1A}"/>
                </a:ext>
              </a:extLst>
            </p:cNvPr>
            <p:cNvSpPr txBox="1">
              <a:spLocks/>
            </p:cNvSpPr>
            <p:nvPr/>
          </p:nvSpPr>
          <p:spPr>
            <a:xfrm>
              <a:off x="348732" y="1575248"/>
              <a:ext cx="3583693" cy="1321334"/>
            </a:xfrm>
            <a:prstGeom prst="rect">
              <a:avLst/>
            </a:prstGeom>
            <a:noFill/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defTabSz="685868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en-AU" sz="2800" b="1" dirty="0" err="1">
                  <a:solidFill>
                    <a:prstClr val="white"/>
                  </a:solidFill>
                  <a:latin typeface="Century Gothic" panose="020B0502020202020204" pitchFamily="34" charset="0"/>
                </a:rPr>
                <a:t>Artículo</a:t>
              </a:r>
              <a:r>
                <a:rPr lang="en-AU" sz="28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3: </a:t>
              </a:r>
              <a:r>
                <a:rPr lang="en-AU" sz="2800" b="1" dirty="0" err="1">
                  <a:solidFill>
                    <a:prstClr val="white"/>
                  </a:solidFill>
                  <a:latin typeface="Century Gothic" panose="020B0502020202020204" pitchFamily="34" charset="0"/>
                </a:rPr>
                <a:t>Obligaciones</a:t>
              </a:r>
              <a:r>
                <a:rPr lang="en-AU" sz="28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</a:t>
              </a:r>
              <a:r>
                <a:rPr lang="en-AU" sz="2800" b="1" dirty="0" err="1">
                  <a:solidFill>
                    <a:prstClr val="white"/>
                  </a:solidFill>
                  <a:latin typeface="Century Gothic" panose="020B0502020202020204" pitchFamily="34" charset="0"/>
                </a:rPr>
                <a:t>Generales</a:t>
              </a:r>
              <a:r>
                <a:rPr lang="en-AU" sz="28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</a:t>
              </a:r>
            </a:p>
            <a:p>
              <a:pPr marL="0" indent="0" defTabSz="685868">
                <a:lnSpc>
                  <a:spcPct val="100000"/>
                </a:lnSpc>
                <a:spcBef>
                  <a:spcPts val="0"/>
                </a:spcBef>
                <a:buNone/>
              </a:pPr>
              <a:endParaRPr lang="en-AU" sz="2800" b="1" dirty="0">
                <a:solidFill>
                  <a:prstClr val="white"/>
                </a:solidFill>
                <a:latin typeface="Lato" panose="020F0502020204030203" pitchFamily="34" charset="0"/>
              </a:endParaRPr>
            </a:p>
          </p:txBody>
        </p:sp>
      </p:grpSp>
      <p:sp>
        <p:nvSpPr>
          <p:cNvPr id="39" name="Rectangle 10">
            <a:extLst>
              <a:ext uri="{FF2B5EF4-FFF2-40B4-BE49-F238E27FC236}">
                <a16:creationId xmlns:a16="http://schemas.microsoft.com/office/drawing/2014/main" id="{C5D06656-096F-4BB1-BD7D-F2F2C0357C6A}"/>
              </a:ext>
            </a:extLst>
          </p:cNvPr>
          <p:cNvSpPr/>
          <p:nvPr/>
        </p:nvSpPr>
        <p:spPr>
          <a:xfrm>
            <a:off x="54012" y="3905185"/>
            <a:ext cx="11934789" cy="302063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92"/>
            <a:endParaRPr lang="en-US" sz="8000">
              <a:solidFill>
                <a:prstClr val="white"/>
              </a:solidFill>
              <a:latin typeface="FontAwesome" pitchFamily="2" charset="0"/>
            </a:endParaRPr>
          </a:p>
        </p:txBody>
      </p:sp>
      <p:sp>
        <p:nvSpPr>
          <p:cNvPr id="40" name="Rounded Rectangle 58">
            <a:extLst>
              <a:ext uri="{FF2B5EF4-FFF2-40B4-BE49-F238E27FC236}">
                <a16:creationId xmlns:a16="http://schemas.microsoft.com/office/drawing/2014/main" id="{91AA1F2A-45B8-4292-B7D9-60B92AEF6B9D}"/>
              </a:ext>
            </a:extLst>
          </p:cNvPr>
          <p:cNvSpPr/>
          <p:nvPr/>
        </p:nvSpPr>
        <p:spPr>
          <a:xfrm>
            <a:off x="1195099" y="248958"/>
            <a:ext cx="7059713" cy="544050"/>
          </a:xfrm>
          <a:prstGeom prst="roundRect">
            <a:avLst>
              <a:gd name="adj" fmla="val 5000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92"/>
            <a:endParaRPr lang="id-ID">
              <a:solidFill>
                <a:prstClr val="white"/>
              </a:solidFill>
              <a:latin typeface="Raleway" panose="020B0003030101060003"/>
            </a:endParaRP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232094FF-4E4B-430C-8900-81FB416595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37642" y="393966"/>
            <a:ext cx="6417770" cy="447111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chemeClr val="bg1"/>
                </a:solidFill>
              </a:rPr>
              <a:t>Protocolo FTCM</a:t>
            </a:r>
          </a:p>
        </p:txBody>
      </p:sp>
      <p:pic>
        <p:nvPicPr>
          <p:cNvPr id="5" name="Picture 4" descr="A sandy beach next to the ocean&#10;&#10;Description automatically generated">
            <a:extLst>
              <a:ext uri="{FF2B5EF4-FFF2-40B4-BE49-F238E27FC236}">
                <a16:creationId xmlns:a16="http://schemas.microsoft.com/office/drawing/2014/main" id="{65BA8DFD-5094-48C0-BB9A-BA98B3C1A76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73" y="941299"/>
            <a:ext cx="7738883" cy="2930887"/>
          </a:xfrm>
          <a:prstGeom prst="rect">
            <a:avLst/>
          </a:prstGeom>
        </p:spPr>
      </p:pic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45162" y="3226887"/>
            <a:ext cx="3556000" cy="2969683"/>
          </a:xfrm>
          <a:prstGeom prst="rect">
            <a:avLst/>
          </a:prstGeom>
        </p:spPr>
        <p:txBody>
          <a:bodyPr vert="horz" lIns="60960" tIns="30480" rIns="60960" bIns="30480" rtlCol="0">
            <a:no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" sz="1867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9133" y="3578278"/>
            <a:ext cx="11671311" cy="3292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733" dirty="0">
              <a:solidFill>
                <a:schemeClr val="bg1"/>
              </a:solidFill>
            </a:endParaRPr>
          </a:p>
          <a:p>
            <a:r>
              <a:rPr lang="es-ES" sz="1733" dirty="0">
                <a:solidFill>
                  <a:schemeClr val="bg1"/>
                </a:solidFill>
              </a:rPr>
              <a:t>•	</a:t>
            </a:r>
            <a:r>
              <a:rPr lang="es-ES" sz="1733" b="1" dirty="0">
                <a:solidFill>
                  <a:schemeClr val="bg1"/>
                </a:solidFill>
              </a:rPr>
              <a:t>Cada parte deberá adoptar medidas para prevenir, reducir y controlar la contaminación en la zona de aplicación del protocolo (Región del Gran Caribe) utilizando a estos efectos los medios </a:t>
            </a:r>
            <a:r>
              <a:rPr lang="es-ES" sz="1733" b="1" u="sng" dirty="0">
                <a:solidFill>
                  <a:schemeClr val="bg1"/>
                </a:solidFill>
              </a:rPr>
              <a:t>mas prácticos  a   su disposición y de conformidad con sus capacidades</a:t>
            </a:r>
          </a:p>
          <a:p>
            <a:r>
              <a:rPr lang="es-ES" sz="1733" b="1" dirty="0">
                <a:solidFill>
                  <a:schemeClr val="bg1"/>
                </a:solidFill>
              </a:rPr>
              <a:t>•	Cada parte </a:t>
            </a:r>
            <a:r>
              <a:rPr lang="es-ES" sz="1733" b="1" u="sng" dirty="0">
                <a:solidFill>
                  <a:schemeClr val="bg1"/>
                </a:solidFill>
              </a:rPr>
              <a:t>formulará y ejecutará planes, programas y medidas adecuadas</a:t>
            </a:r>
            <a:r>
              <a:rPr lang="es-ES" sz="1733" b="1" dirty="0">
                <a:solidFill>
                  <a:schemeClr val="bg1"/>
                </a:solidFill>
              </a:rPr>
              <a:t>. En tales planes, programas y medidas adoptará medidas para para prevenir, reducir o controlar la contaminación de la zona de aplicación del Convenio procedente de fuentes y actividades terrestres en su territorio, incluso el uso de la tecnología más apropiada y criterios de gestión como la ordenación integrada de las áreas costeras</a:t>
            </a:r>
          </a:p>
          <a:p>
            <a:r>
              <a:rPr lang="es-ES" sz="1733" b="1" dirty="0">
                <a:solidFill>
                  <a:schemeClr val="bg1"/>
                </a:solidFill>
              </a:rPr>
              <a:t>•	Las partes formularán conjuntamente, </a:t>
            </a:r>
            <a:r>
              <a:rPr lang="es-ES" sz="1733" b="1" u="sng" dirty="0">
                <a:solidFill>
                  <a:schemeClr val="bg1"/>
                </a:solidFill>
              </a:rPr>
              <a:t>según proceda y tomando en cuenta su legislación, sus características sociales, económicas  y ambientales individuales y de las características de una zona o subregión específica, </a:t>
            </a:r>
            <a:r>
              <a:rPr lang="es-ES" sz="1733" b="1" dirty="0">
                <a:solidFill>
                  <a:schemeClr val="bg1"/>
                </a:solidFill>
              </a:rPr>
              <a:t>planes,  programas y medidas subregionales y regionales a fin de prevenir, reducir y controlar la contaminación  en la zona de aplicación del Convenio de Cartagena</a:t>
            </a:r>
            <a:r>
              <a:rPr lang="es-ES" sz="1733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7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663430989"/>
              </p:ext>
            </p:extLst>
          </p:nvPr>
        </p:nvGraphicFramePr>
        <p:xfrm>
          <a:off x="0" y="0"/>
          <a:ext cx="12066693" cy="668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ángulo redondeado 5"/>
          <p:cNvSpPr/>
          <p:nvPr/>
        </p:nvSpPr>
        <p:spPr>
          <a:xfrm rot="10800000" flipH="1" flipV="1">
            <a:off x="640080" y="0"/>
            <a:ext cx="7149253" cy="609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933" b="1" dirty="0"/>
              <a:t>Anexos del Protocolo FCTM</a:t>
            </a:r>
          </a:p>
        </p:txBody>
      </p:sp>
    </p:spTree>
    <p:extLst>
      <p:ext uri="{BB962C8B-B14F-4D97-AF65-F5344CB8AC3E}">
        <p14:creationId xmlns:p14="http://schemas.microsoft.com/office/powerpoint/2010/main" val="2738495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209B3-3E8C-4506-A516-B693DA02C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5917" y="652280"/>
            <a:ext cx="10157742" cy="785841"/>
          </a:xfrm>
        </p:spPr>
        <p:txBody>
          <a:bodyPr/>
          <a:lstStyle/>
          <a:p>
            <a:r>
              <a:rPr lang="es-ES" dirty="0"/>
              <a:t>RECOMENDACIONES DE ENMIENDAS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5EF624-BB4D-45EE-808C-354206E7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7mo FCTM STAc, 22 - 25 julio 2025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344A4417-9719-49E1-8142-8C5CD590598D}"/>
              </a:ext>
            </a:extLst>
          </p:cNvPr>
          <p:cNvGrpSpPr/>
          <p:nvPr/>
        </p:nvGrpSpPr>
        <p:grpSpPr>
          <a:xfrm>
            <a:off x="146854" y="2951545"/>
            <a:ext cx="2179657" cy="1596024"/>
            <a:chOff x="100092" y="838379"/>
            <a:chExt cx="2830858" cy="1439772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7F06FDA5-CC89-4E93-98E8-162C6031A7A3}"/>
                </a:ext>
              </a:extLst>
            </p:cNvPr>
            <p:cNvSpPr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8DA1E4AF-CBBA-4B16-A69D-CD6A0382C4FE}"/>
                </a:ext>
              </a:extLst>
            </p:cNvPr>
            <p:cNvSpPr txBox="1"/>
            <p:nvPr/>
          </p:nvSpPr>
          <p:spPr>
            <a:xfrm>
              <a:off x="100092" y="838379"/>
              <a:ext cx="2830858" cy="143977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42240" tIns="81280" rIns="142240" bIns="8128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Anexo I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b="1" kern="1200" dirty="0"/>
                <a:t>Fuentes, actividades y contaminantes de preocupación </a:t>
              </a:r>
            </a:p>
          </p:txBody>
        </p:sp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A3FD037F-0615-4297-964C-684F4FE2626A}"/>
              </a:ext>
            </a:extLst>
          </p:cNvPr>
          <p:cNvSpPr txBox="1"/>
          <p:nvPr/>
        </p:nvSpPr>
        <p:spPr>
          <a:xfrm>
            <a:off x="7553747" y="2224657"/>
            <a:ext cx="4491399" cy="37648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PROPUESTA: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2000" b="1" u="sng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REDUCIR LAS CATEGORIAS A:</a:t>
            </a:r>
            <a:endParaRPr lang="es-ES" sz="20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Aguas residuales domésticas.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Fuentes agrícolas no puntuales.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Actividades industriales (fundamentalmente la industria química y petrolera).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Turismo.</a:t>
            </a: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s-E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Actividad pesquera (incluyendo acuicultura y maricultura).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0428DCD-09AA-44EA-B1E0-E219C08AA83E}"/>
              </a:ext>
            </a:extLst>
          </p:cNvPr>
          <p:cNvSpPr txBox="1"/>
          <p:nvPr/>
        </p:nvSpPr>
        <p:spPr>
          <a:xfrm>
            <a:off x="2627030" y="1961745"/>
            <a:ext cx="4491399" cy="3851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s-E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Categorías de fuentes y actividades prioritarias que afectan la zona de aplicación del Convenio, descritas en el Anexo I del Protocolo FTCM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Aguas residuales domésticas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Fuentes agrícolas no puntuales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Industrias químicas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Industrias extractivas y mineras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Actividades de procesamiento de alimentos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Elaboración de licores y bebidas gaseosas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Refinerías de petróleo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Instalaciones de producción de pulpa y papel </a:t>
            </a: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Ingenios azucareros y destilerías de azúcar</a:t>
            </a: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Actividades Pecuarias intensivas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734341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1cb922-524b-4a63-a729-f715e5c73bc5">
      <Terms xmlns="http://schemas.microsoft.com/office/infopath/2007/PartnerControls"/>
    </lcf76f155ced4ddcb4097134ff3c332f>
    <TaxCatchAll xmlns="985ec44e-1bab-4c0b-9df0-6ba128686fc9" xsi:nil="true"/>
    <Emplacement xmlns="0f1cb922-524b-4a63-a729-f715e5c73bc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C2ACFA87F550418D225E071F542ADA" ma:contentTypeVersion="27" ma:contentTypeDescription="Create a new document." ma:contentTypeScope="" ma:versionID="2d3e4b2333abe4608b3447e3a5586db6">
  <xsd:schema xmlns:xsd="http://www.w3.org/2001/XMLSchema" xmlns:xs="http://www.w3.org/2001/XMLSchema" xmlns:p="http://schemas.microsoft.com/office/2006/metadata/properties" xmlns:ns2="8bde3967-4b29-49c8-add0-1b77de203898" xmlns:ns3="0f1cb922-524b-4a63-a729-f715e5c73bc5" xmlns:ns4="985ec44e-1bab-4c0b-9df0-6ba128686fc9" targetNamespace="http://schemas.microsoft.com/office/2006/metadata/properties" ma:root="true" ma:fieldsID="2b6193656fa044160ff50ef3173382a3" ns2:_="" ns3:_="" ns4:_="">
    <xsd:import namespace="8bde3967-4b29-49c8-add0-1b77de203898"/>
    <xsd:import namespace="0f1cb922-524b-4a63-a729-f715e5c73bc5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Emplacement" minOccurs="0"/>
                <xsd:element ref="ns3:eed4da54-2de3-4f24-ab7f-5cf84a6396d8CountryOrRegion" minOccurs="0"/>
                <xsd:element ref="ns3:eed4da54-2de3-4f24-ab7f-5cf84a6396d8State" minOccurs="0"/>
                <xsd:element ref="ns3:eed4da54-2de3-4f24-ab7f-5cf84a6396d8City" minOccurs="0"/>
                <xsd:element ref="ns3:eed4da54-2de3-4f24-ab7f-5cf84a6396d8PostalCode" minOccurs="0"/>
                <xsd:element ref="ns3:eed4da54-2de3-4f24-ab7f-5cf84a6396d8Street" minOccurs="0"/>
                <xsd:element ref="ns3:eed4da54-2de3-4f24-ab7f-5cf84a6396d8GeoLoc" minOccurs="0"/>
                <xsd:element ref="ns3:eed4da54-2de3-4f24-ab7f-5cf84a6396d8DispName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e3967-4b29-49c8-add0-1b77de20389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cb922-524b-4a63-a729-f715e5c73b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Emplacement" ma:index="20" nillable="true" ma:displayName="Emplacement" ma:format="Dropdown" ma:internalName="Emplacement">
      <xsd:simpleType>
        <xsd:restriction base="dms:Unknown"/>
      </xsd:simpleType>
    </xsd:element>
    <xsd:element name="eed4da54-2de3-4f24-ab7f-5cf84a6396d8CountryOrRegion" ma:index="21" nillable="true" ma:displayName="Emplacement : Pays/région" ma:internalName="CountryOrRegion" ma:readOnly="true">
      <xsd:simpleType>
        <xsd:restriction base="dms:Text"/>
      </xsd:simpleType>
    </xsd:element>
    <xsd:element name="eed4da54-2de3-4f24-ab7f-5cf84a6396d8State" ma:index="22" nillable="true" ma:displayName="Emplacement : État" ma:internalName="State" ma:readOnly="true">
      <xsd:simpleType>
        <xsd:restriction base="dms:Text"/>
      </xsd:simpleType>
    </xsd:element>
    <xsd:element name="eed4da54-2de3-4f24-ab7f-5cf84a6396d8City" ma:index="23" nillable="true" ma:displayName="Emplacement : Ville" ma:internalName="City" ma:readOnly="true">
      <xsd:simpleType>
        <xsd:restriction base="dms:Text"/>
      </xsd:simpleType>
    </xsd:element>
    <xsd:element name="eed4da54-2de3-4f24-ab7f-5cf84a6396d8PostalCode" ma:index="24" nillable="true" ma:displayName="Emplacement : Code postal" ma:internalName="PostalCode" ma:readOnly="true">
      <xsd:simpleType>
        <xsd:restriction base="dms:Text"/>
      </xsd:simpleType>
    </xsd:element>
    <xsd:element name="eed4da54-2de3-4f24-ab7f-5cf84a6396d8Street" ma:index="25" nillable="true" ma:displayName="Emplacement : Rue" ma:internalName="Street" ma:readOnly="true">
      <xsd:simpleType>
        <xsd:restriction base="dms:Text"/>
      </xsd:simpleType>
    </xsd:element>
    <xsd:element name="eed4da54-2de3-4f24-ab7f-5cf84a6396d8GeoLoc" ma:index="26" nillable="true" ma:displayName="Emplacement : Coordonnées" ma:internalName="GeoLoc" ma:readOnly="true">
      <xsd:simpleType>
        <xsd:restriction base="dms:Unknown"/>
      </xsd:simpleType>
    </xsd:element>
    <xsd:element name="eed4da54-2de3-4f24-ab7f-5cf84a6396d8DispName" ma:index="27" nillable="true" ma:displayName="Emplacement : nom" ma:internalName="DispName" ma:readOnly="true">
      <xsd:simpleType>
        <xsd:restriction base="dms:Text"/>
      </xsd:simpleType>
    </xsd:element>
    <xsd:element name="MediaLengthInSeconds" ma:index="2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31" nillable="true" ma:displayName="Taxonomy Catch All Column" ma:hidden="true" ma:list="{78a33eea-6480-4b67-a40f-8706a958746a}" ma:internalName="TaxCatchAll" ma:showField="CatchAllData" ma:web="8bde3967-4b29-49c8-add0-1b77de2038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4170A1-F858-4B99-A0EF-A578371466A2}">
  <ds:schemaRefs>
    <ds:schemaRef ds:uri="http://schemas.microsoft.com/office/2006/metadata/properties"/>
    <ds:schemaRef ds:uri="http://schemas.microsoft.com/office/infopath/2007/PartnerControls"/>
    <ds:schemaRef ds:uri="0f1cb922-524b-4a63-a729-f715e5c73bc5"/>
    <ds:schemaRef ds:uri="985ec44e-1bab-4c0b-9df0-6ba128686fc9"/>
  </ds:schemaRefs>
</ds:datastoreItem>
</file>

<file path=customXml/itemProps2.xml><?xml version="1.0" encoding="utf-8"?>
<ds:datastoreItem xmlns:ds="http://schemas.openxmlformats.org/officeDocument/2006/customXml" ds:itemID="{3462DD53-2270-4FB2-B1EE-0DBD573813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ACB089-C08C-4150-937F-73EA773FB4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de3967-4b29-49c8-add0-1b77de203898"/>
    <ds:schemaRef ds:uri="0f1cb922-524b-4a63-a729-f715e5c73bc5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597</TotalTime>
  <Words>2890</Words>
  <Application>Microsoft Office PowerPoint</Application>
  <PresentationFormat>Widescreen</PresentationFormat>
  <Paragraphs>308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Retrospección</vt:lpstr>
      <vt:lpstr>PowerPoint Presentation</vt:lpstr>
      <vt:lpstr>PowerPoint Presentation</vt:lpstr>
      <vt:lpstr>¿ PROTOCOLO RELATIVO A LA CONTAMINACION PROCEDENTE DE FUENTES Y ACTIVIDADES TERRESTRES…??????</vt:lpstr>
      <vt:lpstr>PowerPoint Presentation</vt:lpstr>
      <vt:lpstr>Artículos del Protocolo FTCM</vt:lpstr>
      <vt:lpstr>Artículo 2: Disposiciones Generales.</vt:lpstr>
      <vt:lpstr>PowerPoint Presentation</vt:lpstr>
      <vt:lpstr>PowerPoint Presentation</vt:lpstr>
      <vt:lpstr>RECOMENDACIONES DE ENMIENDAS</vt:lpstr>
      <vt:lpstr>RECOMENDACIONES DE ENMIENDAS</vt:lpstr>
      <vt:lpstr>RECOMENDACIONES DE ENMIENDAS</vt:lpstr>
      <vt:lpstr>RECOMENDACIONES DE ENMIENDAS</vt:lpstr>
      <vt:lpstr>RECOMENDACIONES DE ENMIENDAS</vt:lpstr>
      <vt:lpstr>RECOMENDACIONES DE ENMIENDAS</vt:lpstr>
      <vt:lpstr>RECOMENDACIONES DE ENMIENDAS</vt:lpstr>
      <vt:lpstr>RECOMENDACIONES DE ENMIENDAS</vt:lpstr>
      <vt:lpstr>RECOMENDACIONES DE NUEVOS ANEXOS</vt:lpstr>
      <vt:lpstr>RECOMENDACIONES DE NUEVOS ANEXOS</vt:lpstr>
      <vt:lpstr>RECOMENDACIONES DE NUEVOS ANEXOS</vt:lpstr>
      <vt:lpstr>RECOMENDACIONES DE NUEVOS ANEXOS</vt:lpstr>
      <vt:lpstr>CONSIDERACIONES FINALES</vt:lpstr>
      <vt:lpstr>PROPUESTA DE RECOMENDACIONES PARA EL 7mo STAC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Marlen Pérez Hernández</dc:creator>
  <cp:lastModifiedBy>Laverne Walker</cp:lastModifiedBy>
  <cp:revision>71</cp:revision>
  <dcterms:created xsi:type="dcterms:W3CDTF">2025-07-15T14:32:37Z</dcterms:created>
  <dcterms:modified xsi:type="dcterms:W3CDTF">2025-07-21T11:32:49Z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0x010100ACC2ACFA87F550418D225E071F542ADA</vt:lpwstr>
  </property>
  <property fmtid="{D5CDD505-2E9C-101B-9397-08002B2CF9AE}" pid="3" name="MediaServiceImageTags">
    <vt:lpwstr/>
  </property>
</Properties>
</file>